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67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6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8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84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notesSlides/notesSlide78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86"/>
  </p:notesMasterIdLst>
  <p:sldIdLst>
    <p:sldId id="256" r:id="rId2"/>
    <p:sldId id="257" r:id="rId3"/>
    <p:sldId id="362" r:id="rId4"/>
    <p:sldId id="270" r:id="rId5"/>
    <p:sldId id="364" r:id="rId6"/>
    <p:sldId id="365" r:id="rId7"/>
    <p:sldId id="366" r:id="rId8"/>
    <p:sldId id="363" r:id="rId9"/>
    <p:sldId id="368" r:id="rId10"/>
    <p:sldId id="369" r:id="rId11"/>
    <p:sldId id="400" r:id="rId12"/>
    <p:sldId id="399" r:id="rId13"/>
    <p:sldId id="370" r:id="rId14"/>
    <p:sldId id="372" r:id="rId15"/>
    <p:sldId id="371" r:id="rId16"/>
    <p:sldId id="376" r:id="rId17"/>
    <p:sldId id="373" r:id="rId18"/>
    <p:sldId id="374" r:id="rId19"/>
    <p:sldId id="377" r:id="rId20"/>
    <p:sldId id="378" r:id="rId21"/>
    <p:sldId id="448" r:id="rId22"/>
    <p:sldId id="379" r:id="rId23"/>
    <p:sldId id="382" r:id="rId24"/>
    <p:sldId id="380" r:id="rId25"/>
    <p:sldId id="383" r:id="rId26"/>
    <p:sldId id="384" r:id="rId27"/>
    <p:sldId id="385" r:id="rId28"/>
    <p:sldId id="386" r:id="rId29"/>
    <p:sldId id="387" r:id="rId30"/>
    <p:sldId id="402" r:id="rId31"/>
    <p:sldId id="405" r:id="rId32"/>
    <p:sldId id="406" r:id="rId33"/>
    <p:sldId id="407" r:id="rId34"/>
    <p:sldId id="404" r:id="rId35"/>
    <p:sldId id="421" r:id="rId36"/>
    <p:sldId id="388" r:id="rId37"/>
    <p:sldId id="389" r:id="rId38"/>
    <p:sldId id="403" r:id="rId39"/>
    <p:sldId id="390" r:id="rId40"/>
    <p:sldId id="391" r:id="rId41"/>
    <p:sldId id="436" r:id="rId42"/>
    <p:sldId id="392" r:id="rId43"/>
    <p:sldId id="401" r:id="rId44"/>
    <p:sldId id="396" r:id="rId45"/>
    <p:sldId id="422" r:id="rId46"/>
    <p:sldId id="395" r:id="rId47"/>
    <p:sldId id="420" r:id="rId48"/>
    <p:sldId id="397" r:id="rId49"/>
    <p:sldId id="393" r:id="rId50"/>
    <p:sldId id="408" r:id="rId51"/>
    <p:sldId id="409" r:id="rId52"/>
    <p:sldId id="398" r:id="rId53"/>
    <p:sldId id="446" r:id="rId54"/>
    <p:sldId id="445" r:id="rId55"/>
    <p:sldId id="435" r:id="rId56"/>
    <p:sldId id="441" r:id="rId57"/>
    <p:sldId id="442" r:id="rId58"/>
    <p:sldId id="411" r:id="rId59"/>
    <p:sldId id="413" r:id="rId60"/>
    <p:sldId id="414" r:id="rId61"/>
    <p:sldId id="415" r:id="rId62"/>
    <p:sldId id="416" r:id="rId63"/>
    <p:sldId id="417" r:id="rId64"/>
    <p:sldId id="418" r:id="rId65"/>
    <p:sldId id="443" r:id="rId66"/>
    <p:sldId id="437" r:id="rId67"/>
    <p:sldId id="438" r:id="rId68"/>
    <p:sldId id="434" r:id="rId69"/>
    <p:sldId id="439" r:id="rId70"/>
    <p:sldId id="447" r:id="rId71"/>
    <p:sldId id="440" r:id="rId72"/>
    <p:sldId id="423" r:id="rId73"/>
    <p:sldId id="424" r:id="rId74"/>
    <p:sldId id="425" r:id="rId75"/>
    <p:sldId id="426" r:id="rId76"/>
    <p:sldId id="427" r:id="rId77"/>
    <p:sldId id="428" r:id="rId78"/>
    <p:sldId id="429" r:id="rId79"/>
    <p:sldId id="430" r:id="rId80"/>
    <p:sldId id="431" r:id="rId81"/>
    <p:sldId id="433" r:id="rId82"/>
    <p:sldId id="444" r:id="rId83"/>
    <p:sldId id="292" r:id="rId84"/>
    <p:sldId id="268" r:id="rId85"/>
  </p:sldIdLst>
  <p:sldSz cx="9144000" cy="6858000" type="screen4x3"/>
  <p:notesSz cx="6858000" cy="9144000"/>
  <p:embeddedFontLst>
    <p:embeddedFont>
      <p:font typeface="Roboto" pitchFamily="2" charset="0"/>
      <p:regular r:id="rId87"/>
      <p:bold r:id="rId88"/>
      <p:italic r:id="rId89"/>
      <p:boldItalic r:id="rId90"/>
    </p:embeddedFont>
    <p:embeddedFont>
      <p:font typeface="Calibri" pitchFamily="34" charset="0"/>
      <p:regular r:id="rId91"/>
      <p:bold r:id="rId92"/>
      <p:italic r:id="rId93"/>
      <p:boldItalic r:id="rId9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1103" autoAdjust="0"/>
    <p:restoredTop sz="94660"/>
  </p:normalViewPr>
  <p:slideViewPr>
    <p:cSldViewPr snapToGrid="0">
      <p:cViewPr>
        <p:scale>
          <a:sx n="90" d="100"/>
          <a:sy n="90" d="100"/>
        </p:scale>
        <p:origin x="-2472" y="-7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font" Target="fonts/font3.fntdata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font" Target="fonts/font1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font" Target="fonts/font4.fntdata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font" Target="fonts/font7.fntdata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2.fntdata"/><Relationship Id="rId91" Type="http://schemas.openxmlformats.org/officeDocument/2006/relationships/font" Target="fonts/font5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9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97" name="Google Shape;29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t>84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143641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 descr="supa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>
            <a:spLocks noGrp="1"/>
          </p:cNvSpPr>
          <p:nvPr>
            <p:ph type="pic" idx="2"/>
          </p:nvPr>
        </p:nvSpPr>
        <p:spPr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Вертикальный заголовок и текст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eet The Team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424C53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pic" idx="2"/>
          </p:nvPr>
        </p:nvSpPr>
        <p:spPr>
          <a:xfrm>
            <a:off x="745316" y="1956681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pic" idx="3"/>
          </p:nvPr>
        </p:nvSpPr>
        <p:spPr>
          <a:xfrm>
            <a:off x="2780639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>
            <a:spLocks noGrp="1"/>
          </p:cNvSpPr>
          <p:nvPr>
            <p:ph type="pic" idx="4"/>
          </p:nvPr>
        </p:nvSpPr>
        <p:spPr>
          <a:xfrm>
            <a:off x="4800602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pic" idx="5"/>
          </p:nvPr>
        </p:nvSpPr>
        <p:spPr>
          <a:xfrm>
            <a:off x="6866090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2057402" y="1066800"/>
            <a:ext cx="50292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6"/>
          </p:nvPr>
        </p:nvSpPr>
        <p:spPr>
          <a:xfrm>
            <a:off x="684214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7"/>
          </p:nvPr>
        </p:nvSpPr>
        <p:spPr>
          <a:xfrm>
            <a:off x="2728771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8"/>
          </p:nvPr>
        </p:nvSpPr>
        <p:spPr>
          <a:xfrm>
            <a:off x="684214" y="4248149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9"/>
          </p:nvPr>
        </p:nvSpPr>
        <p:spPr>
          <a:xfrm>
            <a:off x="684212" y="4487334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3"/>
          </p:nvPr>
        </p:nvSpPr>
        <p:spPr>
          <a:xfrm>
            <a:off x="2741613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4"/>
          </p:nvPr>
        </p:nvSpPr>
        <p:spPr>
          <a:xfrm>
            <a:off x="274161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5"/>
          </p:nvPr>
        </p:nvSpPr>
        <p:spPr>
          <a:xfrm>
            <a:off x="4800600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6"/>
          </p:nvPr>
        </p:nvSpPr>
        <p:spPr>
          <a:xfrm>
            <a:off x="4813444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7"/>
          </p:nvPr>
        </p:nvSpPr>
        <p:spPr>
          <a:xfrm>
            <a:off x="481344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8"/>
          </p:nvPr>
        </p:nvSpPr>
        <p:spPr>
          <a:xfrm>
            <a:off x="6919772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9"/>
          </p:nvPr>
        </p:nvSpPr>
        <p:spPr>
          <a:xfrm>
            <a:off x="6932614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0"/>
          </p:nvPr>
        </p:nvSpPr>
        <p:spPr>
          <a:xfrm>
            <a:off x="693261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Сравнение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Объект с подписью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Рисунок с подписью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Заголовок и вертикальный текст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myrusakov.ru/sozdanie-funkcij-javascript.html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ru/docs/Web/JavaScript/Guide/Functions" TargetMode="External"/><Relationship Id="rId5" Type="http://schemas.openxmlformats.org/officeDocument/2006/relationships/hyperlink" Target="https://learn.javascript.ru/arrow-functions-basics" TargetMode="External"/><Relationship Id="rId4" Type="http://schemas.openxmlformats.org/officeDocument/2006/relationships/hyperlink" Target="https://learn.javascript.ru/function-expressions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1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8" r="219"/>
          <a:stretch/>
        </p:blipFill>
        <p:spPr>
          <a:xfrm>
            <a:off x="2825" y="5200"/>
            <a:ext cx="5436000" cy="68529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BFCFEC"/>
              </a:gs>
              <a:gs pos="100000">
                <a:srgbClr val="BFCFEC"/>
              </a:gs>
            </a:gsLst>
            <a:lin ang="5400012" scaled="0"/>
          </a:gradFill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75" y="20470"/>
            <a:ext cx="5431912" cy="681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/>
          <p:nvPr/>
        </p:nvSpPr>
        <p:spPr>
          <a:xfrm>
            <a:off x="6593709" y="6094941"/>
            <a:ext cx="1527300" cy="2580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-US" sz="1000" b="1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5438825" y="0"/>
            <a:ext cx="42900" cy="6858000"/>
          </a:xfrm>
          <a:prstGeom prst="rect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323528" y="3175385"/>
            <a:ext cx="47526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Js Base</a:t>
            </a:r>
            <a:endParaRPr sz="100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Shape 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7471" y="1924981"/>
            <a:ext cx="2276475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/>
        </p:nvSpPr>
        <p:spPr>
          <a:xfrm>
            <a:off x="6143625" y="3000800"/>
            <a:ext cx="24765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latin typeface="Roboto"/>
                <a:ea typeface="Roboto"/>
                <a:cs typeface="Roboto"/>
                <a:sym typeface="Roboto"/>
              </a:rPr>
              <a:t>IT Education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latin typeface="Roboto"/>
                <a:ea typeface="Roboto"/>
                <a:cs typeface="Roboto"/>
                <a:sym typeface="Roboto"/>
              </a:rPr>
              <a:t>Academy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Функция. Вызов.</a:t>
            </a:r>
            <a:endParaRPr sz="4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Вызвать </a:t>
            </a:r>
            <a:r>
              <a:rPr lang="en-US" sz="2000" b="1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Function Declaration</a:t>
            </a:r>
            <a:r>
              <a:rPr lang="pl-PL" sz="2000" b="1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 </a:t>
            </a: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можно как до ее описания, так и после, сколько угодно раз.</a:t>
            </a:r>
          </a:p>
          <a:p>
            <a:pPr lvl="0" indent="-12700">
              <a:buSzPts val="2000"/>
            </a:pPr>
            <a:endParaRPr lang="ru-RU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buSzPts val="2000"/>
            </a:pPr>
            <a:r>
              <a:rPr lang="en-US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fooAge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();</a:t>
            </a: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		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cs typeface="Calibri"/>
                <a:sym typeface="Roboto"/>
              </a:rPr>
              <a:t>//вызов</a:t>
            </a:r>
          </a:p>
          <a:p>
            <a:pPr lvl="0" indent="-12700">
              <a:buSzPts val="2000"/>
            </a:pPr>
            <a:endParaRPr lang="en-US" sz="2000" dirty="0" smtClean="0">
              <a:solidFill>
                <a:schemeClr val="bg1">
                  <a:lumMod val="50000"/>
                </a:schemeClr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buSzPts val="2000"/>
            </a:pPr>
            <a:r>
              <a:rPr lang="en-US" sz="2000" b="1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function </a:t>
            </a:r>
            <a:r>
              <a:rPr lang="en-US" sz="2000" b="1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fooAge</a:t>
            </a:r>
            <a:r>
              <a:rPr lang="en-US" sz="2000" b="1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 () 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{</a:t>
            </a: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	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cs typeface="Calibri"/>
                <a:sym typeface="Roboto"/>
              </a:rPr>
              <a:t>//</a:t>
            </a:r>
            <a:r>
              <a:rPr lang="pl-PL" sz="2000" dirty="0" smtClean="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cs typeface="Calibri"/>
                <a:sym typeface="Roboto"/>
              </a:rPr>
              <a:t> 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cs typeface="Calibri"/>
                <a:sym typeface="Roboto"/>
              </a:rPr>
              <a:t>описание</a:t>
            </a:r>
            <a:endParaRPr lang="en-US" sz="2000" dirty="0" smtClean="0">
              <a:solidFill>
                <a:schemeClr val="bg1">
                  <a:lumMod val="50000"/>
                </a:schemeClr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    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if (age &gt;= 18 &amp;&amp; age &lt; 65) console.log('</a:t>
            </a:r>
            <a:r>
              <a:rPr lang="uk-UA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Входите'</a:t>
            </a:r>
            <a:r>
              <a:rPr lang="uk-UA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);</a:t>
            </a:r>
          </a:p>
          <a:p>
            <a:pPr lvl="0" indent="-12700">
              <a:buSzPts val="2000"/>
            </a:pPr>
            <a:r>
              <a:rPr lang="uk-UA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    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else if (age &lt; 18) console.log('</a:t>
            </a:r>
            <a:r>
              <a:rPr lang="uk-UA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Еще</a:t>
            </a:r>
            <a:r>
              <a:rPr lang="uk-UA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 </a:t>
            </a:r>
            <a:r>
              <a:rPr lang="uk-UA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рано'</a:t>
            </a:r>
            <a:r>
              <a:rPr lang="uk-UA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);</a:t>
            </a:r>
          </a:p>
          <a:p>
            <a:pPr lvl="0" indent="-12700">
              <a:buSzPts val="2000"/>
            </a:pPr>
            <a:r>
              <a:rPr lang="uk-UA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    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else console.log('</a:t>
            </a:r>
            <a:r>
              <a:rPr lang="uk-UA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Пенсионерам</a:t>
            </a:r>
            <a:r>
              <a:rPr lang="uk-UA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 </a:t>
            </a:r>
            <a:r>
              <a:rPr lang="uk-UA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скидки'</a:t>
            </a:r>
            <a:r>
              <a:rPr lang="uk-UA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);</a:t>
            </a:r>
          </a:p>
          <a:p>
            <a:pPr lvl="0" indent="-12700">
              <a:buSzPts val="2000"/>
            </a:pPr>
            <a:r>
              <a:rPr lang="uk-UA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}</a:t>
            </a:r>
          </a:p>
          <a:p>
            <a:pPr lvl="0" indent="-12700">
              <a:buSzPts val="2000"/>
            </a:pPr>
            <a:endParaRPr lang="uk-UA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indent="-12700">
              <a:buSzPts val="2000"/>
            </a:pPr>
            <a:r>
              <a:rPr lang="en-US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fooAge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();</a:t>
            </a: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		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cs typeface="Calibri"/>
                <a:sym typeface="Roboto"/>
              </a:rPr>
              <a:t>//вызов</a:t>
            </a:r>
          </a:p>
          <a:p>
            <a:pPr lvl="0" indent="-12700">
              <a:buSzPts val="2000"/>
            </a:pPr>
            <a:endParaRPr lang="uk-UA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lnSpc>
                <a:spcPct val="150000"/>
              </a:lnSpc>
              <a:buSzPts val="2000"/>
            </a:pPr>
            <a:endParaRPr lang="en-US" sz="2000" dirty="0" smtClean="0">
              <a:solidFill>
                <a:srgbClr val="FF0000"/>
              </a:solidFill>
              <a:latin typeface="Roboto"/>
              <a:ea typeface="Roboto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Функция. Вызов.</a:t>
            </a:r>
            <a:endParaRPr sz="4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Интерпретатор при чтении кода, увидев описание функции, нечего с ней делать не будет (почти нечего). </a:t>
            </a:r>
          </a:p>
          <a:p>
            <a:pPr lvl="0" indent="-12700">
              <a:lnSpc>
                <a:spcPct val="150000"/>
              </a:lnSpc>
              <a:buSzPts val="2000"/>
            </a:pPr>
            <a:endParaRPr lang="pl-PL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Но, как только он встретит вызов функции, он пойдет и выполнит ее.</a:t>
            </a:r>
            <a:endParaRPr lang="en-US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Семантика.</a:t>
            </a:r>
            <a:endParaRPr sz="4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При описании функции между именем и () можно ставить пробел, а можно не ставить, работать будет и так, и так.</a:t>
            </a:r>
            <a:endParaRPr lang="pl-PL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После </a:t>
            </a:r>
            <a:r>
              <a:rPr lang="pl-PL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} </a:t>
            </a: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точку с запятой обычно не ставят, если вы поставите </a:t>
            </a:r>
            <a:r>
              <a:rPr lang="ru-RU" dirty="0"/>
              <a:t>—</a:t>
            </a: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  работать будет.</a:t>
            </a:r>
          </a:p>
          <a:p>
            <a:pPr lvl="0" indent="-12700">
              <a:buSzPts val="2000"/>
            </a:pPr>
            <a:r>
              <a:rPr lang="en-US" sz="2000" dirty="0" smtClean="0">
                <a:solidFill>
                  <a:srgbClr val="FF0000"/>
                </a:solidFill>
                <a:latin typeface="Roboto"/>
                <a:ea typeface="Roboto"/>
                <a:cs typeface="Calibri"/>
                <a:sym typeface="Roboto"/>
              </a:rPr>
              <a:t>function </a:t>
            </a:r>
            <a:r>
              <a:rPr lang="en-US" sz="2000" dirty="0" err="1" smtClean="0">
                <a:solidFill>
                  <a:srgbClr val="FF0000"/>
                </a:solidFill>
                <a:latin typeface="Roboto"/>
                <a:ea typeface="Roboto"/>
                <a:cs typeface="Calibri"/>
                <a:sym typeface="Roboto"/>
              </a:rPr>
              <a:t>fooAge</a:t>
            </a:r>
            <a:r>
              <a:rPr lang="en-US" sz="2000" dirty="0" smtClean="0">
                <a:solidFill>
                  <a:srgbClr val="FF0000"/>
                </a:solidFill>
                <a:latin typeface="Roboto"/>
                <a:ea typeface="Roboto"/>
                <a:cs typeface="Calibri"/>
                <a:sym typeface="Roboto"/>
              </a:rPr>
              <a:t> () {</a:t>
            </a:r>
          </a:p>
          <a:p>
            <a:pPr lvl="0" indent="-12700">
              <a:buSzPts val="2000"/>
            </a:pPr>
            <a:r>
              <a:rPr lang="ru-RU" sz="2000" dirty="0" smtClean="0">
                <a:solidFill>
                  <a:srgbClr val="FF0000"/>
                </a:solidFill>
                <a:latin typeface="Roboto"/>
                <a:ea typeface="Roboto"/>
                <a:cs typeface="Calibri"/>
                <a:sym typeface="Roboto"/>
              </a:rPr>
              <a:t>   </a:t>
            </a:r>
            <a:r>
              <a:rPr lang="en-US" sz="2000" dirty="0" smtClean="0">
                <a:solidFill>
                  <a:srgbClr val="FF0000"/>
                </a:solidFill>
                <a:latin typeface="Roboto"/>
                <a:ea typeface="Roboto"/>
                <a:cs typeface="Calibri"/>
                <a:sym typeface="Roboto"/>
              </a:rPr>
              <a:t>console.log('</a:t>
            </a:r>
            <a:r>
              <a:rPr lang="uk-UA" sz="2000" dirty="0" err="1" smtClean="0">
                <a:solidFill>
                  <a:srgbClr val="FF0000"/>
                </a:solidFill>
                <a:latin typeface="Roboto"/>
                <a:ea typeface="Roboto"/>
                <a:cs typeface="Calibri"/>
                <a:sym typeface="Roboto"/>
              </a:rPr>
              <a:t>скидки'</a:t>
            </a:r>
            <a:r>
              <a:rPr lang="uk-UA" sz="2000" dirty="0" smtClean="0">
                <a:solidFill>
                  <a:srgbClr val="FF0000"/>
                </a:solidFill>
                <a:latin typeface="Roboto"/>
                <a:ea typeface="Roboto"/>
                <a:cs typeface="Calibri"/>
                <a:sym typeface="Roboto"/>
              </a:rPr>
              <a:t>);</a:t>
            </a:r>
          </a:p>
          <a:p>
            <a:pPr lvl="0" indent="-12700">
              <a:buSzPts val="2000"/>
            </a:pPr>
            <a:r>
              <a:rPr lang="uk-UA" sz="2000" dirty="0" smtClean="0">
                <a:solidFill>
                  <a:srgbClr val="FF0000"/>
                </a:solidFill>
                <a:latin typeface="Roboto"/>
                <a:ea typeface="Roboto"/>
                <a:cs typeface="Calibri"/>
                <a:sym typeface="Roboto"/>
              </a:rPr>
              <a:t>}</a:t>
            </a:r>
          </a:p>
          <a:p>
            <a:pPr lvl="0" indent="-12700"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При вызове функции, между именем и () не должно быть пробелов</a:t>
            </a:r>
            <a:endParaRPr lang="uk-UA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buSzPts val="2000"/>
            </a:pPr>
            <a:r>
              <a:rPr lang="en-US" sz="2000" dirty="0" err="1" smtClean="0">
                <a:solidFill>
                  <a:srgbClr val="FF0000"/>
                </a:solidFill>
                <a:latin typeface="Roboto"/>
                <a:ea typeface="Roboto"/>
                <a:cs typeface="Calibri"/>
                <a:sym typeface="Roboto"/>
              </a:rPr>
              <a:t>fooAge</a:t>
            </a:r>
            <a:r>
              <a:rPr lang="en-US" sz="2000" dirty="0" smtClean="0">
                <a:solidFill>
                  <a:srgbClr val="FF0000"/>
                </a:solidFill>
                <a:latin typeface="Roboto"/>
                <a:ea typeface="Roboto"/>
                <a:cs typeface="Calibri"/>
                <a:sym typeface="Roboto"/>
              </a:rPr>
              <a:t>()</a:t>
            </a:r>
            <a:r>
              <a:rPr lang="pl-PL" sz="2000" dirty="0" smtClean="0">
                <a:solidFill>
                  <a:srgbClr val="FF0000"/>
                </a:solidFill>
                <a:latin typeface="Roboto"/>
                <a:ea typeface="Roboto"/>
                <a:cs typeface="Calibri"/>
                <a:sym typeface="Roboto"/>
              </a:rPr>
              <a:t>;</a:t>
            </a:r>
            <a:endParaRPr lang="uk-UA" sz="2000" dirty="0" smtClean="0">
              <a:solidFill>
                <a:srgbClr val="FF0000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buSzPts val="2000"/>
            </a:pPr>
            <a:endParaRPr lang="uk-UA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buSzPts val="2000"/>
            </a:pPr>
            <a:endParaRPr lang="uk-UA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lnSpc>
                <a:spcPct val="150000"/>
              </a:lnSpc>
              <a:buSzPts val="2000"/>
            </a:pPr>
            <a:endParaRPr lang="ru-RU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lnSpc>
                <a:spcPct val="150000"/>
              </a:lnSpc>
              <a:buSzPts val="2000"/>
            </a:pPr>
            <a:endParaRPr lang="en-US" sz="2000" dirty="0" smtClean="0">
              <a:solidFill>
                <a:srgbClr val="FF0000"/>
              </a:solidFill>
              <a:latin typeface="Roboto"/>
              <a:ea typeface="Roboto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Функция. Именование.</a:t>
            </a:r>
            <a:endParaRPr sz="4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2000" dirty="0" smtClean="0">
                <a:latin typeface="Roboto" pitchFamily="2" charset="0"/>
                <a:ea typeface="Roboto" pitchFamily="2" charset="0"/>
              </a:rPr>
              <a:t>При именовании функций используются имена-глаголы с префиксами, уточняющими назначение функции:</a:t>
            </a:r>
            <a:endParaRPr lang="uk-UA" sz="2000" dirty="0" smtClean="0">
              <a:latin typeface="Roboto" pitchFamily="2" charset="0"/>
              <a:ea typeface="Roboto" pitchFamily="2" charset="0"/>
            </a:endParaRPr>
          </a:p>
          <a:p>
            <a:pPr lvl="0"/>
            <a:endParaRPr lang="ru-RU" sz="2000" dirty="0" smtClean="0">
              <a:latin typeface="Roboto" pitchFamily="2" charset="0"/>
              <a:ea typeface="Roboto" pitchFamily="2" charset="0"/>
            </a:endParaRPr>
          </a:p>
          <a:p>
            <a:pPr lvl="0"/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showMess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()	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// </a:t>
            </a:r>
            <a:r>
              <a:rPr lang="ru-RU" sz="20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show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— отобразить</a:t>
            </a:r>
            <a:endParaRPr lang="uk-UA" sz="20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pPr lvl="0"/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getAge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()	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// </a:t>
            </a:r>
            <a:r>
              <a:rPr lang="ru-RU" sz="20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get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— получить значение</a:t>
            </a:r>
            <a:endParaRPr lang="uk-UA" sz="20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pPr lvl="0"/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calcSum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()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	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// calc — 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вычислить</a:t>
            </a:r>
            <a:endParaRPr lang="uk-UA" sz="20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pPr lvl="0"/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createForm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()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	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// create — 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создать</a:t>
            </a:r>
            <a:endParaRPr lang="uk-UA" sz="20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pPr lvl="0"/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checkEmail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()	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// </a:t>
            </a:r>
            <a:r>
              <a:rPr lang="ru-RU" sz="20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check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— проверить</a:t>
            </a:r>
            <a:endParaRPr lang="uk-UA" sz="2000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Функция. Пример</a:t>
            </a:r>
            <a:endParaRPr sz="4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 smtClean="0">
                <a:latin typeface="Roboto" pitchFamily="2" charset="0"/>
                <a:ea typeface="Roboto" pitchFamily="2" charset="0"/>
              </a:rPr>
              <a:t>let login;</a:t>
            </a:r>
          </a:p>
          <a:p>
            <a:r>
              <a:rPr lang="en-US" dirty="0" smtClean="0">
                <a:latin typeface="Roboto" pitchFamily="2" charset="0"/>
                <a:ea typeface="Roboto" pitchFamily="2" charset="0"/>
              </a:rPr>
              <a:t>let password;</a:t>
            </a:r>
          </a:p>
          <a:p>
            <a:r>
              <a:rPr lang="en-US" dirty="0" smtClean="0">
                <a:latin typeface="Roboto" pitchFamily="2" charset="0"/>
                <a:ea typeface="Roboto" pitchFamily="2" charset="0"/>
              </a:rPr>
              <a:t>let repeater;</a:t>
            </a:r>
          </a:p>
          <a:p>
            <a:endParaRPr lang="en-US" dirty="0" smtClean="0">
              <a:latin typeface="Roboto" pitchFamily="2" charset="0"/>
              <a:ea typeface="Roboto" pitchFamily="2" charset="0"/>
            </a:endParaRPr>
          </a:p>
          <a:p>
            <a:r>
              <a:rPr lang="en-US" dirty="0" smtClean="0">
                <a:latin typeface="Roboto" pitchFamily="2" charset="0"/>
                <a:ea typeface="Roboto" pitchFamily="2" charset="0"/>
              </a:rPr>
              <a:t>function </a:t>
            </a:r>
            <a:r>
              <a:rPr lang="en-US" dirty="0" err="1" smtClean="0">
                <a:latin typeface="Roboto" pitchFamily="2" charset="0"/>
                <a:ea typeface="Roboto" pitchFamily="2" charset="0"/>
              </a:rPr>
              <a:t>getUserInfo</a:t>
            </a:r>
            <a:r>
              <a:rPr lang="en-US" dirty="0" smtClean="0">
                <a:latin typeface="Roboto" pitchFamily="2" charset="0"/>
                <a:ea typeface="Roboto" pitchFamily="2" charset="0"/>
              </a:rPr>
              <a:t>() {</a:t>
            </a:r>
          </a:p>
          <a:p>
            <a:r>
              <a:rPr lang="ru-RU" dirty="0" smtClean="0">
                <a:latin typeface="Roboto" pitchFamily="2" charset="0"/>
                <a:ea typeface="Roboto" pitchFamily="2" charset="0"/>
              </a:rPr>
              <a:t>    </a:t>
            </a:r>
            <a:r>
              <a:rPr lang="en-US" dirty="0" smtClean="0">
                <a:latin typeface="Roboto" pitchFamily="2" charset="0"/>
                <a:ea typeface="Roboto" pitchFamily="2" charset="0"/>
              </a:rPr>
              <a:t>login = prompt("</a:t>
            </a:r>
            <a:r>
              <a:rPr lang="ru-RU" dirty="0" smtClean="0">
                <a:latin typeface="Roboto" pitchFamily="2" charset="0"/>
                <a:ea typeface="Roboto" pitchFamily="2" charset="0"/>
              </a:rPr>
              <a:t>Введите логин:");</a:t>
            </a:r>
          </a:p>
          <a:p>
            <a:r>
              <a:rPr lang="ru-RU" dirty="0" smtClean="0">
                <a:latin typeface="Roboto" pitchFamily="2" charset="0"/>
                <a:ea typeface="Roboto" pitchFamily="2" charset="0"/>
              </a:rPr>
              <a:t>    </a:t>
            </a:r>
            <a:r>
              <a:rPr lang="en-US" dirty="0" smtClean="0">
                <a:latin typeface="Roboto" pitchFamily="2" charset="0"/>
                <a:ea typeface="Roboto" pitchFamily="2" charset="0"/>
              </a:rPr>
              <a:t>password = prompt("</a:t>
            </a:r>
            <a:r>
              <a:rPr lang="ru-RU" dirty="0" smtClean="0">
                <a:latin typeface="Roboto" pitchFamily="2" charset="0"/>
                <a:ea typeface="Roboto" pitchFamily="2" charset="0"/>
              </a:rPr>
              <a:t>Введите пароль:");</a:t>
            </a:r>
          </a:p>
          <a:p>
            <a:r>
              <a:rPr lang="ru-RU" dirty="0" smtClean="0">
                <a:latin typeface="Roboto" pitchFamily="2" charset="0"/>
                <a:ea typeface="Roboto" pitchFamily="2" charset="0"/>
              </a:rPr>
              <a:t>}</a:t>
            </a:r>
          </a:p>
          <a:p>
            <a:r>
              <a:rPr lang="en-US" dirty="0" smtClean="0">
                <a:latin typeface="Roboto" pitchFamily="2" charset="0"/>
                <a:ea typeface="Roboto" pitchFamily="2" charset="0"/>
              </a:rPr>
              <a:t>function </a:t>
            </a:r>
            <a:r>
              <a:rPr lang="en-US" dirty="0" err="1" smtClean="0">
                <a:latin typeface="Roboto" pitchFamily="2" charset="0"/>
                <a:ea typeface="Roboto" pitchFamily="2" charset="0"/>
              </a:rPr>
              <a:t>showUserInfo</a:t>
            </a:r>
            <a:r>
              <a:rPr lang="en-US" dirty="0" smtClean="0">
                <a:latin typeface="Roboto" pitchFamily="2" charset="0"/>
                <a:ea typeface="Roboto" pitchFamily="2" charset="0"/>
              </a:rPr>
              <a:t>() {</a:t>
            </a:r>
          </a:p>
          <a:p>
            <a:r>
              <a:rPr lang="pl-PL" dirty="0" smtClean="0">
                <a:latin typeface="Roboto" pitchFamily="2" charset="0"/>
                <a:ea typeface="Roboto" pitchFamily="2" charset="0"/>
              </a:rPr>
              <a:t>    </a:t>
            </a:r>
            <a:r>
              <a:rPr lang="en-US" dirty="0" err="1" smtClean="0">
                <a:latin typeface="Roboto" pitchFamily="2" charset="0"/>
                <a:ea typeface="Roboto" pitchFamily="2" charset="0"/>
              </a:rPr>
              <a:t>document.write</a:t>
            </a:r>
            <a:r>
              <a:rPr lang="en-US" dirty="0" smtClean="0">
                <a:latin typeface="Roboto" pitchFamily="2" charset="0"/>
                <a:ea typeface="Roboto" pitchFamily="2" charset="0"/>
              </a:rPr>
              <a:t>("Login: " + login + "&lt;</a:t>
            </a:r>
            <a:r>
              <a:rPr lang="en-US" dirty="0" err="1" smtClean="0">
                <a:latin typeface="Roboto" pitchFamily="2" charset="0"/>
                <a:ea typeface="Roboto" pitchFamily="2" charset="0"/>
              </a:rPr>
              <a:t>br</a:t>
            </a:r>
            <a:r>
              <a:rPr lang="en-US" dirty="0" smtClean="0">
                <a:latin typeface="Roboto" pitchFamily="2" charset="0"/>
                <a:ea typeface="Roboto" pitchFamily="2" charset="0"/>
              </a:rPr>
              <a:t> /&gt;");</a:t>
            </a:r>
          </a:p>
          <a:p>
            <a:r>
              <a:rPr lang="pl-PL" dirty="0" smtClean="0">
                <a:latin typeface="Roboto" pitchFamily="2" charset="0"/>
                <a:ea typeface="Roboto" pitchFamily="2" charset="0"/>
              </a:rPr>
              <a:t>    </a:t>
            </a:r>
            <a:r>
              <a:rPr lang="en-US" dirty="0" err="1" smtClean="0">
                <a:latin typeface="Roboto" pitchFamily="2" charset="0"/>
                <a:ea typeface="Roboto" pitchFamily="2" charset="0"/>
              </a:rPr>
              <a:t>document.write</a:t>
            </a:r>
            <a:r>
              <a:rPr lang="en-US" dirty="0" smtClean="0">
                <a:latin typeface="Roboto" pitchFamily="2" charset="0"/>
                <a:ea typeface="Roboto" pitchFamily="2" charset="0"/>
              </a:rPr>
              <a:t>("Password: " + password + "&lt;</a:t>
            </a:r>
            <a:r>
              <a:rPr lang="en-US" dirty="0" err="1" smtClean="0">
                <a:latin typeface="Roboto" pitchFamily="2" charset="0"/>
                <a:ea typeface="Roboto" pitchFamily="2" charset="0"/>
              </a:rPr>
              <a:t>br</a:t>
            </a:r>
            <a:r>
              <a:rPr lang="en-US" dirty="0" smtClean="0">
                <a:latin typeface="Roboto" pitchFamily="2" charset="0"/>
                <a:ea typeface="Roboto" pitchFamily="2" charset="0"/>
              </a:rPr>
              <a:t> /&gt;");</a:t>
            </a:r>
          </a:p>
          <a:p>
            <a:r>
              <a:rPr lang="en-US" dirty="0" smtClean="0">
                <a:latin typeface="Roboto" pitchFamily="2" charset="0"/>
                <a:ea typeface="Roboto" pitchFamily="2" charset="0"/>
              </a:rPr>
              <a:t>}</a:t>
            </a:r>
          </a:p>
          <a:p>
            <a:r>
              <a:rPr lang="en-US" dirty="0" smtClean="0">
                <a:latin typeface="Roboto" pitchFamily="2" charset="0"/>
                <a:ea typeface="Roboto" pitchFamily="2" charset="0"/>
              </a:rPr>
              <a:t>do {</a:t>
            </a:r>
          </a:p>
          <a:p>
            <a:r>
              <a:rPr lang="pl-PL" dirty="0" smtClean="0">
                <a:latin typeface="Roboto" pitchFamily="2" charset="0"/>
                <a:ea typeface="Roboto" pitchFamily="2" charset="0"/>
              </a:rPr>
              <a:t>    </a:t>
            </a:r>
            <a:r>
              <a:rPr lang="en-US" dirty="0" err="1" smtClean="0">
                <a:latin typeface="Roboto" pitchFamily="2" charset="0"/>
                <a:ea typeface="Roboto" pitchFamily="2" charset="0"/>
              </a:rPr>
              <a:t>getUserInfo</a:t>
            </a:r>
            <a:r>
              <a:rPr lang="en-US" dirty="0" smtClean="0">
                <a:latin typeface="Roboto" pitchFamily="2" charset="0"/>
                <a:ea typeface="Roboto" pitchFamily="2" charset="0"/>
              </a:rPr>
              <a:t>();</a:t>
            </a:r>
          </a:p>
          <a:p>
            <a:r>
              <a:rPr lang="pl-PL" dirty="0" smtClean="0">
                <a:latin typeface="Roboto" pitchFamily="2" charset="0"/>
                <a:ea typeface="Roboto" pitchFamily="2" charset="0"/>
              </a:rPr>
              <a:t>    </a:t>
            </a:r>
            <a:r>
              <a:rPr lang="en-US" dirty="0" err="1" smtClean="0">
                <a:latin typeface="Roboto" pitchFamily="2" charset="0"/>
                <a:ea typeface="Roboto" pitchFamily="2" charset="0"/>
              </a:rPr>
              <a:t>showUserInfo</a:t>
            </a:r>
            <a:r>
              <a:rPr lang="en-US" dirty="0" smtClean="0">
                <a:latin typeface="Roboto" pitchFamily="2" charset="0"/>
                <a:ea typeface="Roboto" pitchFamily="2" charset="0"/>
              </a:rPr>
              <a:t>();</a:t>
            </a:r>
          </a:p>
          <a:p>
            <a:r>
              <a:rPr lang="pl-PL" dirty="0" smtClean="0">
                <a:latin typeface="Roboto" pitchFamily="2" charset="0"/>
                <a:ea typeface="Roboto" pitchFamily="2" charset="0"/>
              </a:rPr>
              <a:t>    </a:t>
            </a:r>
            <a:r>
              <a:rPr lang="en-US" dirty="0" smtClean="0">
                <a:latin typeface="Roboto" pitchFamily="2" charset="0"/>
                <a:ea typeface="Roboto" pitchFamily="2" charset="0"/>
              </a:rPr>
              <a:t>repeater = confirm("</a:t>
            </a:r>
            <a:r>
              <a:rPr lang="ru-RU" dirty="0" smtClean="0">
                <a:latin typeface="Roboto" pitchFamily="2" charset="0"/>
                <a:ea typeface="Roboto" pitchFamily="2" charset="0"/>
              </a:rPr>
              <a:t>Пройти заполнение еще раз?")</a:t>
            </a:r>
          </a:p>
          <a:p>
            <a:r>
              <a:rPr lang="ru-RU" dirty="0" smtClean="0">
                <a:latin typeface="Roboto" pitchFamily="2" charset="0"/>
                <a:ea typeface="Roboto" pitchFamily="2" charset="0"/>
              </a:rPr>
              <a:t>} </a:t>
            </a:r>
            <a:r>
              <a:rPr lang="en-US" dirty="0" smtClean="0">
                <a:latin typeface="Roboto" pitchFamily="2" charset="0"/>
                <a:ea typeface="Roboto" pitchFamily="2" charset="0"/>
              </a:rPr>
              <a:t>while (repeater);</a:t>
            </a:r>
            <a:endParaRPr lang="uk-UA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Параметры функции.</a:t>
            </a:r>
            <a:endParaRPr sz="4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uk-UA" sz="20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Параметры функции.</a:t>
            </a:r>
            <a:endParaRPr sz="4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2000" dirty="0" smtClean="0">
                <a:latin typeface="Roboto" pitchFamily="2" charset="0"/>
                <a:ea typeface="Roboto" pitchFamily="2" charset="0"/>
              </a:rPr>
              <a:t>Функции могут быть универсальными</a:t>
            </a:r>
            <a:endParaRPr lang="uk-UA" sz="2000" dirty="0" smtClean="0">
              <a:latin typeface="Roboto" pitchFamily="2" charset="0"/>
              <a:ea typeface="Roboto" pitchFamily="2" charset="0"/>
            </a:endParaRPr>
          </a:p>
          <a:p>
            <a:endParaRPr lang="pl-PL" sz="2000" dirty="0" smtClean="0">
              <a:latin typeface="Roboto" pitchFamily="2" charset="0"/>
              <a:ea typeface="Roboto" pitchFamily="2" charset="0"/>
            </a:endParaRPr>
          </a:p>
          <a:p>
            <a:r>
              <a:rPr lang="ru-RU" sz="2000" dirty="0" smtClean="0">
                <a:latin typeface="Roboto" pitchFamily="2" charset="0"/>
                <a:ea typeface="Roboto" pitchFamily="2" charset="0"/>
              </a:rPr>
              <a:t>Классический пример </a:t>
            </a:r>
            <a:r>
              <a:rPr lang="ru-RU" dirty="0" smtClean="0"/>
              <a:t>—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 суммирование двух переменных</a:t>
            </a:r>
            <a:endParaRPr lang="pl-PL" sz="2000" dirty="0" smtClean="0">
              <a:latin typeface="Roboto" pitchFamily="2" charset="0"/>
              <a:ea typeface="Roboto" pitchFamily="2" charset="0"/>
            </a:endParaRPr>
          </a:p>
          <a:p>
            <a:endParaRPr lang="pl-PL" sz="20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let a = 2, b = 3;</a:t>
            </a:r>
          </a:p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function 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summ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 () {</a:t>
            </a:r>
            <a:endParaRPr lang="uk-UA" sz="2000" dirty="0" smtClean="0">
              <a:latin typeface="Roboto" pitchFamily="2" charset="0"/>
              <a:ea typeface="Roboto" pitchFamily="2" charset="0"/>
            </a:endParaRPr>
          </a:p>
          <a:p>
            <a:r>
              <a:rPr lang="pl-PL" sz="2000" dirty="0" smtClean="0">
                <a:latin typeface="Roboto" pitchFamily="2" charset="0"/>
                <a:ea typeface="Roboto" pitchFamily="2" charset="0"/>
              </a:rPr>
              <a:t>    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console.log(a + b);</a:t>
            </a:r>
            <a:endParaRPr lang="uk-UA" sz="2000" dirty="0" smtClean="0">
              <a:latin typeface="Roboto" pitchFamily="2" charset="0"/>
              <a:ea typeface="Roboto" pitchFamily="2" charset="0"/>
            </a:endParaRPr>
          </a:p>
          <a:p>
            <a:r>
              <a:rPr lang="ru-RU" sz="2000" dirty="0" smtClean="0">
                <a:latin typeface="Roboto" pitchFamily="2" charset="0"/>
                <a:ea typeface="Roboto" pitchFamily="2" charset="0"/>
              </a:rPr>
              <a:t>}</a:t>
            </a:r>
            <a:endParaRPr lang="en-US" sz="2000" dirty="0" smtClean="0">
              <a:latin typeface="Roboto" pitchFamily="2" charset="0"/>
              <a:ea typeface="Roboto" pitchFamily="2" charset="0"/>
            </a:endParaRPr>
          </a:p>
          <a:p>
            <a:endParaRPr lang="pl-PL" sz="2000" dirty="0" smtClean="0">
              <a:latin typeface="Roboto" pitchFamily="2" charset="0"/>
              <a:ea typeface="Roboto" pitchFamily="2" charset="0"/>
            </a:endParaRPr>
          </a:p>
          <a:p>
            <a:r>
              <a:rPr lang="ru-RU" sz="2000" dirty="0" smtClean="0">
                <a:latin typeface="Roboto" pitchFamily="2" charset="0"/>
                <a:ea typeface="Roboto" pitchFamily="2" charset="0"/>
              </a:rPr>
              <a:t>Можем объявить две переменные «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a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 = 2»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и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«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b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 = 3» и функция будет работать. </a:t>
            </a:r>
            <a:endParaRPr lang="en-US" sz="2000" dirty="0" smtClean="0">
              <a:latin typeface="Roboto" pitchFamily="2" charset="0"/>
              <a:ea typeface="Roboto" pitchFamily="2" charset="0"/>
            </a:endParaRPr>
          </a:p>
          <a:p>
            <a:endParaRPr lang="ru-RU" sz="2000" dirty="0" smtClean="0"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Параметры функции.</a:t>
            </a:r>
            <a:endParaRPr sz="4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В скобках нужно объявить параметры, которыми мы будем оперировать внутри функции.</a:t>
            </a:r>
            <a:endParaRPr lang="uk-UA" sz="2000" dirty="0" smtClean="0">
              <a:latin typeface="Roboto" pitchFamily="2" charset="0"/>
              <a:ea typeface="Roboto" pitchFamily="2" charset="0"/>
            </a:endParaRPr>
          </a:p>
          <a:p>
            <a:pPr>
              <a:lnSpc>
                <a:spcPct val="150000"/>
              </a:lnSpc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Их можно назвать переменными для функции.</a:t>
            </a:r>
          </a:p>
          <a:p>
            <a:endParaRPr lang="ru-RU" sz="20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function 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summ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(a, b)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 {</a:t>
            </a:r>
            <a:endParaRPr lang="uk-UA" sz="2000" dirty="0" smtClean="0">
              <a:latin typeface="Roboto" pitchFamily="2" charset="0"/>
              <a:ea typeface="Roboto" pitchFamily="2" charset="0"/>
            </a:endParaRPr>
          </a:p>
          <a:p>
            <a:r>
              <a:rPr lang="ru-RU" sz="2000" dirty="0" smtClean="0">
                <a:latin typeface="Roboto" pitchFamily="2" charset="0"/>
                <a:ea typeface="Roboto" pitchFamily="2" charset="0"/>
              </a:rPr>
              <a:t>    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console.log(a + b);</a:t>
            </a:r>
            <a:endParaRPr lang="uk-UA" sz="20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}</a:t>
            </a:r>
            <a:endParaRPr lang="ru-RU" sz="2000" dirty="0" smtClean="0">
              <a:latin typeface="Roboto" pitchFamily="2" charset="0"/>
              <a:ea typeface="Roboto" pitchFamily="2" charset="0"/>
            </a:endParaRPr>
          </a:p>
          <a:p>
            <a:endParaRPr lang="ru-RU" sz="2000" dirty="0" smtClean="0">
              <a:latin typeface="Roboto" pitchFamily="2" charset="0"/>
              <a:ea typeface="Roboto" pitchFamily="2" charset="0"/>
            </a:endParaRPr>
          </a:p>
          <a:p>
            <a:r>
              <a:rPr lang="ru-RU" sz="2000" dirty="0" smtClean="0">
                <a:latin typeface="Roboto" pitchFamily="2" charset="0"/>
                <a:ea typeface="Roboto" pitchFamily="2" charset="0"/>
              </a:rPr>
              <a:t>Параметры указываем в круглых скобках и перечисляем через запятую.</a:t>
            </a:r>
            <a:endParaRPr lang="uk-UA" sz="2000" dirty="0" smtClean="0">
              <a:latin typeface="Roboto" pitchFamily="2" charset="0"/>
              <a:ea typeface="Roboto" pitchFamily="2" charset="0"/>
            </a:endParaRPr>
          </a:p>
          <a:p>
            <a:pPr>
              <a:lnSpc>
                <a:spcPct val="150000"/>
              </a:lnSpc>
            </a:pPr>
            <a:endParaRPr lang="uk-UA" sz="2000" dirty="0"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Параметры функции.</a:t>
            </a:r>
            <a:endParaRPr sz="4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Теперь, чтобы вызвать функцию, нужно передать значения параметров. </a:t>
            </a:r>
          </a:p>
          <a:p>
            <a:pPr>
              <a:lnSpc>
                <a:spcPct val="150000"/>
              </a:lnSpc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Вызов функции с параметрам:</a:t>
            </a:r>
          </a:p>
          <a:p>
            <a:pPr>
              <a:lnSpc>
                <a:spcPct val="150000"/>
              </a:lnSpc>
            </a:pPr>
            <a:r>
              <a:rPr lang="en-US" sz="2000" dirty="0" err="1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summ</a:t>
            </a:r>
            <a:r>
              <a:rPr lang="en-US" sz="2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(1, 3);</a:t>
            </a:r>
            <a:endParaRPr lang="ru-RU" sz="20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  <a:p>
            <a:pPr>
              <a:lnSpc>
                <a:spcPct val="150000"/>
              </a:lnSpc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Сейчас можно использовать нашу функцию с любыми параметрами, сколько угодно раз.</a:t>
            </a:r>
            <a:endParaRPr lang="en-US" sz="2000" dirty="0" smtClean="0">
              <a:latin typeface="Roboto" pitchFamily="2" charset="0"/>
              <a:ea typeface="Roboto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err="1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summ</a:t>
            </a:r>
            <a:r>
              <a:rPr lang="en-US" sz="2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(5, 63);</a:t>
            </a:r>
          </a:p>
          <a:p>
            <a:pPr>
              <a:lnSpc>
                <a:spcPct val="150000"/>
              </a:lnSpc>
            </a:pPr>
            <a:r>
              <a:rPr lang="en-US" sz="2000" dirty="0" err="1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summ</a:t>
            </a:r>
            <a:r>
              <a:rPr lang="en-US" sz="2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(8, 66);</a:t>
            </a:r>
            <a:endParaRPr lang="ru-RU" sz="20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  <a:p>
            <a:pPr>
              <a:lnSpc>
                <a:spcPct val="150000"/>
              </a:lnSpc>
            </a:pPr>
            <a:endParaRPr lang="uk-UA" sz="2000" dirty="0"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Параметры функции.</a:t>
            </a:r>
            <a:endParaRPr sz="4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 dirty="0" smtClean="0">
                <a:latin typeface="Roboto" pitchFamily="2" charset="0"/>
                <a:ea typeface="Roboto" pitchFamily="2" charset="0"/>
              </a:rPr>
              <a:t>function </a:t>
            </a:r>
            <a:r>
              <a:rPr lang="en-US" sz="2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summ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</a:t>
            </a:r>
            <a:r>
              <a:rPr lang="en-US" sz="2400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</a:rPr>
              <a:t>a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, </a:t>
            </a:r>
            <a:r>
              <a:rPr lang="en-US" sz="24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b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 </a:t>
            </a:r>
            <a:r>
              <a:rPr lang="en-US" sz="2400" dirty="0" smtClean="0">
                <a:latin typeface="Roboto" pitchFamily="2" charset="0"/>
                <a:ea typeface="Roboto" pitchFamily="2" charset="0"/>
              </a:rPr>
              <a:t>{</a:t>
            </a:r>
            <a:endParaRPr lang="uk-UA" sz="2400" dirty="0" smtClean="0">
              <a:latin typeface="Roboto" pitchFamily="2" charset="0"/>
              <a:ea typeface="Roboto" pitchFamily="2" charset="0"/>
            </a:endParaRPr>
          </a:p>
          <a:p>
            <a:r>
              <a:rPr lang="ru-RU" sz="2400" dirty="0" smtClean="0">
                <a:latin typeface="Roboto" pitchFamily="2" charset="0"/>
                <a:ea typeface="Roboto" pitchFamily="2" charset="0"/>
              </a:rPr>
              <a:t>    </a:t>
            </a:r>
            <a:r>
              <a:rPr lang="en-US" sz="2400" dirty="0" smtClean="0">
                <a:latin typeface="Roboto" pitchFamily="2" charset="0"/>
                <a:ea typeface="Roboto" pitchFamily="2" charset="0"/>
              </a:rPr>
              <a:t>console.log(a + b);</a:t>
            </a:r>
            <a:endParaRPr lang="uk-UA" sz="24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2400" dirty="0" smtClean="0">
                <a:latin typeface="Roboto" pitchFamily="2" charset="0"/>
                <a:ea typeface="Roboto" pitchFamily="2" charset="0"/>
              </a:rPr>
              <a:t>}</a:t>
            </a:r>
            <a:endParaRPr lang="ru-RU" sz="2400" dirty="0" smtClean="0">
              <a:latin typeface="Roboto" pitchFamily="2" charset="0"/>
              <a:ea typeface="Roboto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summ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</a:t>
            </a:r>
            <a:r>
              <a:rPr lang="en-US" sz="2400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</a:rPr>
              <a:t>1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, </a:t>
            </a:r>
            <a:r>
              <a:rPr lang="en-US" sz="24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3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);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</a:t>
            </a:r>
            <a:r>
              <a:rPr lang="ru-RU" sz="2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// 4</a:t>
            </a:r>
          </a:p>
          <a:p>
            <a:pPr>
              <a:lnSpc>
                <a:spcPct val="150000"/>
              </a:lnSpc>
            </a:pPr>
            <a:endParaRPr lang="ru-RU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>
              <a:lnSpc>
                <a:spcPct val="150000"/>
              </a:lnSpc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Вместо </a:t>
            </a:r>
            <a:r>
              <a:rPr lang="en-US" sz="2400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</a:rPr>
              <a:t>a</a:t>
            </a:r>
            <a:r>
              <a:rPr lang="ru-RU" sz="2400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подставится</a:t>
            </a:r>
            <a:r>
              <a:rPr lang="ru-RU" sz="2400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</a:rPr>
              <a:t> 1</a:t>
            </a:r>
          </a:p>
          <a:p>
            <a:pPr>
              <a:lnSpc>
                <a:spcPct val="150000"/>
              </a:lnSpc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Вместо </a:t>
            </a:r>
            <a:r>
              <a:rPr lang="en-US" sz="24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b</a:t>
            </a:r>
            <a:r>
              <a:rPr lang="ru-RU" sz="2400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подставится</a:t>
            </a:r>
            <a:r>
              <a:rPr lang="ru-RU" sz="2400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24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3</a:t>
            </a:r>
            <a:endParaRPr lang="ru-RU" sz="2400" dirty="0" smtClean="0">
              <a:solidFill>
                <a:srgbClr val="7030A0"/>
              </a:solidFill>
              <a:latin typeface="Roboto" pitchFamily="2" charset="0"/>
              <a:ea typeface="Roboto" pitchFamily="2" charset="0"/>
            </a:endParaRPr>
          </a:p>
          <a:p>
            <a:pPr>
              <a:lnSpc>
                <a:spcPct val="150000"/>
              </a:lnSpc>
            </a:pPr>
            <a:endParaRPr lang="ru-RU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>
              <a:lnSpc>
                <a:spcPct val="150000"/>
              </a:lnSpc>
            </a:pPr>
            <a:endParaRPr lang="uk-UA" sz="2000" dirty="0"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5436096" y="0"/>
            <a:ext cx="3707904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436100" y="4583900"/>
            <a:ext cx="45600" cy="2274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Shape 131"/>
          <p:cNvSpPr txBox="1"/>
          <p:nvPr/>
        </p:nvSpPr>
        <p:spPr>
          <a:xfrm>
            <a:off x="417609" y="1590916"/>
            <a:ext cx="42795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/>
            <a:r>
              <a:rPr lang="ru-RU" sz="3000" b="1" dirty="0" smtClean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Сергей </a:t>
            </a:r>
            <a:r>
              <a:rPr lang="ru-RU" sz="3000" b="1" dirty="0" err="1" smtClean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Скубида</a:t>
            </a:r>
            <a:endParaRPr lang="ru-RU" sz="3000" b="1" dirty="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Shape 132"/>
          <p:cNvSpPr txBox="1"/>
          <p:nvPr/>
        </p:nvSpPr>
        <p:spPr>
          <a:xfrm>
            <a:off x="5940152" y="4513312"/>
            <a:ext cx="29919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uk-UA" sz="17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КОНТАКТНЫЕ ДАННЫЕ</a:t>
            </a:r>
            <a:endParaRPr lang="uk-UA" sz="1700" dirty="0" smtClean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spcBef>
                <a:spcPts val="320"/>
              </a:spcBef>
            </a:pPr>
            <a:endParaRPr lang="uk-UA" sz="1600" b="1" dirty="0" smtClean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15000"/>
              </a:lnSpc>
              <a:spcBef>
                <a:spcPts val="320"/>
              </a:spcBef>
            </a:pPr>
            <a:r>
              <a:rPr lang="uk-UA" sz="1500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@</a:t>
            </a:r>
            <a:r>
              <a:rPr lang="en-US" sz="1500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skubida_sergey</a:t>
            </a:r>
            <a:endParaRPr lang="en-US" sz="1500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5969374" y="527690"/>
            <a:ext cx="2724900" cy="3074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</a:pPr>
            <a:r>
              <a:rPr lang="en-US" sz="180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Фото</a:t>
            </a:r>
            <a:endParaRPr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342900" algn="ctr" rtl="0">
              <a:spcBef>
                <a:spcPts val="36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</a:pPr>
            <a:r>
              <a:rPr lang="en-US" sz="180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инструктора</a:t>
            </a:r>
            <a:endParaRPr sz="1800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5436100" y="-600"/>
            <a:ext cx="45600" cy="4584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Shape 135"/>
          <p:cNvSpPr txBox="1"/>
          <p:nvPr/>
        </p:nvSpPr>
        <p:spPr>
          <a:xfrm>
            <a:off x="3714750" y="360550"/>
            <a:ext cx="13335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299613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-143100" y="2717216"/>
            <a:ext cx="4197000" cy="27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1800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914400" lvl="1" indent="-304800">
              <a:lnSpc>
                <a:spcPct val="115000"/>
              </a:lnSpc>
              <a:buSzPts val="1200"/>
              <a:buFont typeface="Noto Sans Symbols"/>
              <a:buChar char="◆"/>
            </a:pPr>
            <a:r>
              <a:rPr lang="ru-RU" sz="1800" dirty="0" smtClean="0">
                <a:latin typeface="Roboto" charset="0"/>
                <a:ea typeface="Roboto" charset="0"/>
                <a:cs typeface="Roboto"/>
                <a:sym typeface="Roboto"/>
              </a:rPr>
              <a:t>Инструктор</a:t>
            </a:r>
            <a:r>
              <a:rPr lang="en-US" sz="1800" dirty="0" smtClean="0">
                <a:latin typeface="Roboto" charset="0"/>
                <a:ea typeface="Roboto" charset="0"/>
                <a:cs typeface="Roboto"/>
                <a:sym typeface="Roboto"/>
              </a:rPr>
              <a:t> </a:t>
            </a:r>
            <a:r>
              <a:rPr lang="en-US" sz="1800" b="1" dirty="0" smtClean="0">
                <a:latin typeface="Roboto" charset="0"/>
                <a:ea typeface="Roboto" charset="0"/>
                <a:cs typeface="Roboto"/>
                <a:sym typeface="Roboto"/>
              </a:rPr>
              <a:t>IT Education Academy</a:t>
            </a:r>
            <a:endParaRPr lang="en-US" sz="1800" dirty="0" smtClean="0">
              <a:latin typeface="Roboto" charset="0"/>
              <a:ea typeface="Roboto" charset="0"/>
              <a:cs typeface="Calibri"/>
              <a:sym typeface="Calibri"/>
            </a:endParaRPr>
          </a:p>
          <a:p>
            <a:pPr marL="914400" lvl="1" indent="-304800">
              <a:lnSpc>
                <a:spcPct val="115000"/>
              </a:lnSpc>
              <a:spcBef>
                <a:spcPts val="360"/>
              </a:spcBef>
              <a:buSzPts val="1200"/>
              <a:buFont typeface="Noto Sans Symbols"/>
              <a:buChar char="◆"/>
            </a:pPr>
            <a:r>
              <a:rPr lang="en-US" sz="1800" dirty="0" smtClean="0">
                <a:latin typeface="Roboto" charset="0"/>
                <a:ea typeface="Roboto" charset="0"/>
              </a:rPr>
              <a:t>Front-end developer в </a:t>
            </a:r>
            <a:r>
              <a:rPr lang="en-US" sz="1800" b="1" dirty="0" smtClean="0">
                <a:latin typeface="Roboto" charset="0"/>
                <a:ea typeface="Roboto" charset="0"/>
              </a:rPr>
              <a:t>X Project</a:t>
            </a:r>
            <a:endParaRPr sz="1600" i="0" u="none" strike="noStrike" cap="none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" name="Рисунок 10" descr="i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818" y="754272"/>
            <a:ext cx="2113356" cy="26650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Параметры функции.</a:t>
            </a:r>
            <a:endParaRPr sz="4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2400" dirty="0" smtClean="0">
                <a:latin typeface="Roboto" pitchFamily="2" charset="0"/>
                <a:ea typeface="Roboto" pitchFamily="2" charset="0"/>
              </a:rPr>
              <a:t>Так же с переменными:</a:t>
            </a:r>
            <a:endParaRPr lang="pl-PL" sz="2400" dirty="0" smtClean="0">
              <a:latin typeface="Roboto" pitchFamily="2" charset="0"/>
              <a:ea typeface="Roboto" pitchFamily="2" charset="0"/>
            </a:endParaRPr>
          </a:p>
          <a:p>
            <a:endParaRPr lang="ru-RU" sz="24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2400" dirty="0" smtClean="0">
                <a:latin typeface="Roboto" pitchFamily="2" charset="0"/>
                <a:ea typeface="Roboto" pitchFamily="2" charset="0"/>
              </a:rPr>
              <a:t>function </a:t>
            </a:r>
            <a:r>
              <a:rPr lang="en-US" sz="2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summ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</a:t>
            </a:r>
            <a:r>
              <a:rPr lang="en-US" sz="2400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</a:rPr>
              <a:t>a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, </a:t>
            </a:r>
            <a:r>
              <a:rPr lang="en-US" sz="24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b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 </a:t>
            </a:r>
            <a:r>
              <a:rPr lang="en-US" sz="2400" dirty="0" smtClean="0">
                <a:latin typeface="Roboto" pitchFamily="2" charset="0"/>
                <a:ea typeface="Roboto" pitchFamily="2" charset="0"/>
              </a:rPr>
              <a:t>{</a:t>
            </a:r>
            <a:endParaRPr lang="uk-UA" sz="2400" dirty="0" smtClean="0">
              <a:latin typeface="Roboto" pitchFamily="2" charset="0"/>
              <a:ea typeface="Roboto" pitchFamily="2" charset="0"/>
            </a:endParaRPr>
          </a:p>
          <a:p>
            <a:r>
              <a:rPr lang="ru-RU" sz="2400" dirty="0" smtClean="0">
                <a:latin typeface="Roboto" pitchFamily="2" charset="0"/>
                <a:ea typeface="Roboto" pitchFamily="2" charset="0"/>
              </a:rPr>
              <a:t>    </a:t>
            </a:r>
            <a:r>
              <a:rPr lang="en-US" sz="2400" dirty="0" smtClean="0">
                <a:latin typeface="Roboto" pitchFamily="2" charset="0"/>
                <a:ea typeface="Roboto" pitchFamily="2" charset="0"/>
              </a:rPr>
              <a:t>console.log(a + b);</a:t>
            </a:r>
            <a:endParaRPr lang="uk-UA" sz="24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2400" dirty="0" smtClean="0">
                <a:latin typeface="Roboto" pitchFamily="2" charset="0"/>
                <a:ea typeface="Roboto" pitchFamily="2" charset="0"/>
              </a:rPr>
              <a:t>}</a:t>
            </a:r>
            <a:endParaRPr lang="ru-RU" sz="2400" dirty="0" smtClean="0">
              <a:latin typeface="Roboto" pitchFamily="2" charset="0"/>
              <a:ea typeface="Roboto" pitchFamily="2" charset="0"/>
            </a:endParaRPr>
          </a:p>
          <a:p>
            <a:endParaRPr lang="ru-RU" sz="24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2400" dirty="0" smtClean="0">
                <a:latin typeface="Roboto" pitchFamily="2" charset="0"/>
                <a:ea typeface="Roboto" pitchFamily="2" charset="0"/>
              </a:rPr>
              <a:t>let </a:t>
            </a:r>
            <a:r>
              <a:rPr lang="en-US" sz="2400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</a:rPr>
              <a:t>x</a:t>
            </a:r>
            <a:r>
              <a:rPr lang="en-US" sz="2400" dirty="0" smtClean="0">
                <a:latin typeface="Roboto" pitchFamily="2" charset="0"/>
                <a:ea typeface="Roboto" pitchFamily="2" charset="0"/>
              </a:rPr>
              <a:t> = 40;</a:t>
            </a:r>
            <a:endParaRPr lang="uk-UA" sz="24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2400" dirty="0" smtClean="0">
                <a:latin typeface="Roboto" pitchFamily="2" charset="0"/>
                <a:ea typeface="Roboto" pitchFamily="2" charset="0"/>
              </a:rPr>
              <a:t>let </a:t>
            </a:r>
            <a:r>
              <a:rPr lang="en-US" sz="24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y</a:t>
            </a:r>
            <a:r>
              <a:rPr lang="en-US" sz="2400" dirty="0" smtClean="0">
                <a:latin typeface="Roboto" pitchFamily="2" charset="0"/>
                <a:ea typeface="Roboto" pitchFamily="2" charset="0"/>
              </a:rPr>
              <a:t> = 30;</a:t>
            </a:r>
            <a:endParaRPr lang="uk-UA" sz="24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2400" dirty="0" err="1" smtClean="0">
                <a:latin typeface="Roboto" pitchFamily="2" charset="0"/>
                <a:ea typeface="Roboto" pitchFamily="2" charset="0"/>
              </a:rPr>
              <a:t>summ</a:t>
            </a:r>
            <a:r>
              <a:rPr lang="en-US" sz="2400" dirty="0" smtClean="0">
                <a:latin typeface="Roboto" pitchFamily="2" charset="0"/>
                <a:ea typeface="Roboto" pitchFamily="2" charset="0"/>
              </a:rPr>
              <a:t>(</a:t>
            </a:r>
            <a:r>
              <a:rPr lang="en-US" sz="2400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</a:rPr>
              <a:t>x</a:t>
            </a:r>
            <a:r>
              <a:rPr lang="en-US" sz="2400" dirty="0" smtClean="0">
                <a:latin typeface="Roboto" pitchFamily="2" charset="0"/>
                <a:ea typeface="Roboto" pitchFamily="2" charset="0"/>
              </a:rPr>
              <a:t>, </a:t>
            </a:r>
            <a:r>
              <a:rPr lang="en-US" sz="24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y</a:t>
            </a:r>
            <a:r>
              <a:rPr lang="en-US" sz="2400" dirty="0" smtClean="0">
                <a:latin typeface="Roboto" pitchFamily="2" charset="0"/>
                <a:ea typeface="Roboto" pitchFamily="2" charset="0"/>
              </a:rPr>
              <a:t>);</a:t>
            </a:r>
            <a:endParaRPr lang="ru-RU" sz="2400" dirty="0" smtClean="0">
              <a:latin typeface="Roboto" pitchFamily="2" charset="0"/>
              <a:ea typeface="Roboto" pitchFamily="2" charset="0"/>
            </a:endParaRPr>
          </a:p>
          <a:p>
            <a:endParaRPr lang="ru-RU" sz="2400" dirty="0" smtClean="0"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Параметры функции.</a:t>
            </a:r>
            <a:endParaRPr sz="4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2000" dirty="0" smtClean="0">
                <a:latin typeface="Roboto" pitchFamily="2" charset="0"/>
                <a:ea typeface="Roboto" pitchFamily="2" charset="0"/>
              </a:rPr>
              <a:t>Если передать только один параметр</a:t>
            </a:r>
            <a:endParaRPr lang="en-US" sz="2000" dirty="0" smtClean="0">
              <a:latin typeface="Roboto" pitchFamily="2" charset="0"/>
              <a:ea typeface="Roboto" pitchFamily="2" charset="0"/>
            </a:endParaRPr>
          </a:p>
          <a:p>
            <a:endParaRPr lang="ru-RU" sz="20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summ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(5);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 </a:t>
            </a:r>
            <a:endParaRPr lang="pl-PL" sz="2000" dirty="0" smtClean="0">
              <a:latin typeface="Roboto" pitchFamily="2" charset="0"/>
              <a:ea typeface="Roboto" pitchFamily="2" charset="0"/>
            </a:endParaRPr>
          </a:p>
          <a:p>
            <a:endParaRPr lang="ru-RU" sz="20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function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summ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</a:t>
            </a:r>
            <a:r>
              <a:rPr lang="en-US" sz="2000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</a:rPr>
              <a:t>a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, </a:t>
            </a:r>
            <a:r>
              <a:rPr lang="en-US" sz="20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b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 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{</a:t>
            </a:r>
            <a:endParaRPr lang="uk-UA" sz="2000" dirty="0" smtClean="0">
              <a:latin typeface="Roboto" pitchFamily="2" charset="0"/>
              <a:ea typeface="Roboto" pitchFamily="2" charset="0"/>
            </a:endParaRPr>
          </a:p>
          <a:p>
            <a:r>
              <a:rPr lang="ru-RU" sz="2000" dirty="0" smtClean="0">
                <a:latin typeface="Roboto" pitchFamily="2" charset="0"/>
                <a:ea typeface="Roboto" pitchFamily="2" charset="0"/>
              </a:rPr>
              <a:t>    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console.log(a + b);</a:t>
            </a:r>
            <a:endParaRPr lang="uk-UA" sz="20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}</a:t>
            </a:r>
          </a:p>
          <a:p>
            <a:endParaRPr lang="ru-RU" sz="2000" dirty="0" smtClean="0">
              <a:latin typeface="Roboto" pitchFamily="2" charset="0"/>
              <a:ea typeface="Roboto" pitchFamily="2" charset="0"/>
            </a:endParaRPr>
          </a:p>
          <a:p>
            <a:endParaRPr lang="ru-RU" sz="2000" dirty="0" smtClean="0">
              <a:latin typeface="Roboto" pitchFamily="2" charset="0"/>
              <a:ea typeface="Roboto" pitchFamily="2" charset="0"/>
            </a:endParaRPr>
          </a:p>
          <a:p>
            <a:endParaRPr lang="ru-RU" sz="2000" dirty="0" smtClean="0">
              <a:latin typeface="Roboto" pitchFamily="2" charset="0"/>
              <a:ea typeface="Roboto" pitchFamily="2" charset="0"/>
            </a:endParaRPr>
          </a:p>
          <a:p>
            <a:endParaRPr lang="ru-RU" sz="2000" dirty="0" smtClean="0"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Параметры функции.</a:t>
            </a:r>
            <a:endParaRPr sz="4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2000" dirty="0" smtClean="0">
                <a:latin typeface="Roboto" pitchFamily="2" charset="0"/>
                <a:ea typeface="Roboto" pitchFamily="2" charset="0"/>
              </a:rPr>
              <a:t>Если передать только один параметр</a:t>
            </a:r>
            <a:endParaRPr lang="en-US" sz="2000" dirty="0" smtClean="0">
              <a:latin typeface="Roboto" pitchFamily="2" charset="0"/>
              <a:ea typeface="Roboto" pitchFamily="2" charset="0"/>
            </a:endParaRPr>
          </a:p>
          <a:p>
            <a:endParaRPr lang="ru-RU" sz="20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summ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(5);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 </a:t>
            </a:r>
          </a:p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function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summ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</a:t>
            </a:r>
            <a:r>
              <a:rPr lang="en-US" sz="2000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</a:rPr>
              <a:t>a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, </a:t>
            </a:r>
            <a:r>
              <a:rPr lang="en-US" sz="20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b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 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{</a:t>
            </a:r>
            <a:endParaRPr lang="uk-UA" sz="2000" dirty="0" smtClean="0">
              <a:latin typeface="Roboto" pitchFamily="2" charset="0"/>
              <a:ea typeface="Roboto" pitchFamily="2" charset="0"/>
            </a:endParaRPr>
          </a:p>
          <a:p>
            <a:r>
              <a:rPr lang="ru-RU" sz="2000" dirty="0" smtClean="0">
                <a:latin typeface="Roboto" pitchFamily="2" charset="0"/>
                <a:ea typeface="Roboto" pitchFamily="2" charset="0"/>
              </a:rPr>
              <a:t>    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console.log(a + b);</a:t>
            </a:r>
            <a:endParaRPr lang="uk-UA" sz="20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}</a:t>
            </a:r>
          </a:p>
          <a:p>
            <a:endParaRPr lang="ru-RU" sz="2000" dirty="0" smtClean="0">
              <a:latin typeface="Roboto" pitchFamily="2" charset="0"/>
              <a:ea typeface="Roboto" pitchFamily="2" charset="0"/>
            </a:endParaRPr>
          </a:p>
          <a:p>
            <a:r>
              <a:rPr lang="ru-RU" sz="2000" dirty="0" smtClean="0">
                <a:latin typeface="Roboto" pitchFamily="2" charset="0"/>
                <a:ea typeface="Roboto" pitchFamily="2" charset="0"/>
              </a:rPr>
              <a:t>Тогда</a:t>
            </a:r>
            <a:r>
              <a:rPr lang="uk-UA" sz="20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en-US" sz="20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b</a:t>
            </a:r>
            <a:r>
              <a:rPr lang="uk-UA" sz="20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 = 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undefined</a:t>
            </a:r>
          </a:p>
          <a:p>
            <a:endParaRPr lang="ru-RU" sz="2000" dirty="0" smtClean="0">
              <a:latin typeface="Roboto" pitchFamily="2" charset="0"/>
              <a:ea typeface="Roboto" pitchFamily="2" charset="0"/>
            </a:endParaRPr>
          </a:p>
          <a:p>
            <a:r>
              <a:rPr lang="ru-RU" sz="2000" dirty="0" smtClean="0">
                <a:latin typeface="Roboto" pitchFamily="2" charset="0"/>
                <a:ea typeface="Roboto" pitchFamily="2" charset="0"/>
              </a:rPr>
              <a:t>Результат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 -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NaN</a:t>
            </a:r>
            <a:endParaRPr lang="ru-RU" sz="2000" dirty="0" smtClean="0">
              <a:latin typeface="Roboto" pitchFamily="2" charset="0"/>
              <a:ea typeface="Roboto" pitchFamily="2" charset="0"/>
            </a:endParaRPr>
          </a:p>
          <a:p>
            <a:endParaRPr lang="ru-RU" sz="2000" dirty="0" smtClean="0">
              <a:latin typeface="Roboto" pitchFamily="2" charset="0"/>
              <a:ea typeface="Roboto" pitchFamily="2" charset="0"/>
            </a:endParaRPr>
          </a:p>
          <a:p>
            <a:endParaRPr lang="ru-RU" sz="2000" dirty="0" smtClean="0">
              <a:latin typeface="Roboto" pitchFamily="2" charset="0"/>
              <a:ea typeface="Roboto" pitchFamily="2" charset="0"/>
            </a:endParaRPr>
          </a:p>
          <a:p>
            <a:endParaRPr lang="ru-RU" sz="2000" dirty="0" smtClean="0">
              <a:latin typeface="Roboto" pitchFamily="2" charset="0"/>
              <a:ea typeface="Roboto" pitchFamily="2" charset="0"/>
            </a:endParaRPr>
          </a:p>
          <a:p>
            <a:endParaRPr lang="ru-RU" sz="2000" dirty="0" smtClean="0"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Параметры по умолчанию</a:t>
            </a:r>
            <a:r>
              <a:rPr lang="pl-PL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l-PL" sz="4000" b="1" dirty="0" smtClean="0">
                <a:solidFill>
                  <a:srgbClr val="262626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(</a:t>
            </a:r>
            <a:r>
              <a:rPr lang="pl-PL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ES5)</a:t>
            </a:r>
            <a:endParaRPr sz="40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Установка параметров по умолчанию в </a:t>
            </a: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ES5</a:t>
            </a: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function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summ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(a, b) {</a:t>
            </a:r>
          </a:p>
          <a:p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 = a || 3;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// что тут происходит?</a:t>
            </a:r>
            <a:endParaRPr lang="en-US" sz="20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 = b || 4;</a:t>
            </a:r>
          </a:p>
          <a:p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console.log(a + b);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  <a:p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summ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();</a:t>
            </a:r>
          </a:p>
          <a:p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summ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(1);</a:t>
            </a:r>
          </a:p>
          <a:p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summ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(1, 2);</a:t>
            </a: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rgbClr val="262626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Параметры по умолчанию </a:t>
            </a:r>
            <a:r>
              <a:rPr lang="pl-PL" sz="4000" b="1" dirty="0" smtClean="0">
                <a:solidFill>
                  <a:srgbClr val="262626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(</a:t>
            </a:r>
            <a:r>
              <a:rPr lang="pl-PL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ES6)</a:t>
            </a:r>
            <a:endParaRPr sz="4000" b="1" i="0" u="none" strike="noStrike" cap="none" dirty="0">
              <a:solidFill>
                <a:srgbClr val="262626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function 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summ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(a = </a:t>
            </a:r>
            <a:r>
              <a:rPr lang="en-US" sz="2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3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, b = </a:t>
            </a:r>
            <a:r>
              <a:rPr lang="en-US" sz="2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4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) {</a:t>
            </a:r>
          </a:p>
          <a:p>
            <a:r>
              <a:rPr lang="ru-RU" sz="2000" dirty="0" smtClean="0">
                <a:latin typeface="Roboto" pitchFamily="2" charset="0"/>
                <a:ea typeface="Roboto" pitchFamily="2" charset="0"/>
              </a:rPr>
              <a:t>    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console.log(a + b);</a:t>
            </a:r>
          </a:p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}</a:t>
            </a:r>
          </a:p>
          <a:p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summ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();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	// </a:t>
            </a:r>
            <a:r>
              <a:rPr lang="ru-RU" sz="2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3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 + </a:t>
            </a:r>
            <a:r>
              <a:rPr lang="ru-RU" sz="2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4</a:t>
            </a:r>
            <a:endParaRPr lang="en-US" sz="20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summ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(</a:t>
            </a:r>
            <a:r>
              <a:rPr lang="en-US" sz="20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1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);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	// </a:t>
            </a:r>
            <a:r>
              <a:rPr lang="ru-RU" sz="20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1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 + </a:t>
            </a:r>
            <a:r>
              <a:rPr lang="ru-RU" sz="2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4</a:t>
            </a:r>
            <a:endParaRPr lang="en-US" sz="20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summ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(</a:t>
            </a:r>
            <a:r>
              <a:rPr lang="en-US" sz="20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1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, </a:t>
            </a:r>
            <a:r>
              <a:rPr lang="en-US" sz="20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2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);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	// </a:t>
            </a:r>
            <a:r>
              <a:rPr lang="ru-RU" sz="20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1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 + </a:t>
            </a:r>
            <a:r>
              <a:rPr lang="ru-RU" sz="20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2</a:t>
            </a:r>
          </a:p>
          <a:p>
            <a:endParaRPr lang="ru-RU" sz="2000" dirty="0" smtClean="0">
              <a:solidFill>
                <a:srgbClr val="00B050"/>
              </a:solidFill>
              <a:latin typeface="Roboto" pitchFamily="2" charset="0"/>
              <a:ea typeface="Roboto" pitchFamily="2" charset="0"/>
            </a:endParaRPr>
          </a:p>
          <a:p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Если при вызове функции какой-то из параметров не указан, тогда</a:t>
            </a: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вместо него подставятся параметры по умолчанию.</a:t>
            </a:r>
          </a:p>
          <a:p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Это синтаксис </a:t>
            </a: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ES6</a:t>
            </a:r>
            <a:endParaRPr lang="en-US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Пример</a:t>
            </a:r>
            <a:endParaRPr sz="4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Перепишем функцию входа по возрасту, теперь она с параметром.</a:t>
            </a:r>
          </a:p>
          <a:p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function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fooAge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(age) {</a:t>
            </a:r>
          </a:p>
          <a:p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if (age &gt;= 18 &amp;&amp; age &lt; 65) console.log('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Входите');</a:t>
            </a:r>
          </a:p>
          <a:p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else if (age &lt; 18) console.log('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Еще рано');</a:t>
            </a:r>
          </a:p>
          <a:p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else console.log('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Пенсионерам скидки');</a:t>
            </a:r>
          </a:p>
          <a:p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  <a:p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fooAge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(18);</a:t>
            </a:r>
          </a:p>
          <a:p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fooAge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(10);</a:t>
            </a:r>
          </a:p>
          <a:p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fooAge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(100);</a:t>
            </a: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Процедуры </a:t>
            </a:r>
            <a:r>
              <a:rPr lang="pl-PL" sz="40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vs </a:t>
            </a:r>
            <a:r>
              <a:rPr lang="ru-RU" sz="40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Функции</a:t>
            </a:r>
            <a:endParaRPr lang="ru-RU" sz="40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Все выше рассмотренное можно назвать процедурами.</a:t>
            </a:r>
          </a:p>
          <a:p>
            <a:pPr>
              <a:lnSpc>
                <a:spcPct val="150000"/>
              </a:lnSpc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Это части кода, которые просто что-то делают.</a:t>
            </a:r>
          </a:p>
          <a:p>
            <a:pPr>
              <a:lnSpc>
                <a:spcPct val="150000"/>
              </a:lnSpc>
            </a:pP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>
              <a:lnSpc>
                <a:spcPct val="150000"/>
              </a:lnSpc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Сами же функции позволяют делать нечто большее…</a:t>
            </a: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i="0" u="none" strike="noStrike" cap="none" dirty="0" smtClean="0">
                <a:solidFill>
                  <a:srgbClr val="7030A0"/>
                </a:solidFill>
                <a:latin typeface="Roboto"/>
                <a:ea typeface="Roboto"/>
                <a:cs typeface="Roboto"/>
                <a:sym typeface="Roboto"/>
              </a:rPr>
              <a:t>Возврат значения</a:t>
            </a:r>
            <a:endParaRPr sz="4000" b="1" i="0" u="none" strike="noStrike" cap="none">
              <a:solidFill>
                <a:srgbClr val="7030A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Давайте посмотрим на функцию: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function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summ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(a, b) {</a:t>
            </a:r>
          </a:p>
          <a:p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console.log(a + b);</a:t>
            </a: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  <a:p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summ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(1, 2);</a:t>
            </a: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Она умеет выводить сумму «</a:t>
            </a: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»</a:t>
            </a: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и</a:t>
            </a: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«</a:t>
            </a: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»</a:t>
            </a: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 консоль.</a:t>
            </a:r>
          </a:p>
          <a:p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Что, если мы захотим дальше в программе использовать результат работы этой функции?</a:t>
            </a:r>
          </a:p>
          <a:p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Например, к результату прибавить еще число.</a:t>
            </a:r>
          </a:p>
          <a:p>
            <a:r>
              <a:rPr lang="ru-RU" sz="2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9 + </a:t>
            </a:r>
            <a:r>
              <a:rPr lang="en-US" sz="2000" b="1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summ</a:t>
            </a:r>
            <a:r>
              <a:rPr lang="en-US" sz="2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(1, 2)</a:t>
            </a:r>
            <a:endParaRPr lang="ru-RU" sz="2000" b="1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i="0" u="none" strike="noStrike" cap="none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Возврат значения</a:t>
            </a:r>
            <a:endParaRPr sz="4000" b="1" i="0" u="none" strike="noStrike" cap="none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function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summ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(a, b) {</a:t>
            </a:r>
          </a:p>
          <a:p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console.log(a + b);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let result = 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9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+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summ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(1, 2);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console.log(result);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//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NaN</a:t>
            </a:r>
            <a:endParaRPr lang="ru-RU" sz="20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endParaRPr lang="ru-RU" sz="20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pPr>
              <a:lnSpc>
                <a:spcPct val="150000"/>
              </a:lnSpc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Почему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NaN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? </a:t>
            </a:r>
          </a:p>
          <a:p>
            <a:pPr>
              <a:lnSpc>
                <a:spcPct val="150000"/>
              </a:lnSpc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Эта функция выводит данные в консоль и нечего не возвращает.</a:t>
            </a:r>
          </a:p>
          <a:p>
            <a:pPr>
              <a:lnSpc>
                <a:spcPct val="150000"/>
              </a:lnSpc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Если быть точнее она возвращает </a:t>
            </a:r>
            <a:r>
              <a:rPr lang="ru-RU" dirty="0" smtClean="0"/>
              <a:t>—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undefined</a:t>
            </a: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Возврат значения</a:t>
            </a:r>
            <a:r>
              <a:rPr lang="pl-PL" sz="4000" b="1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pl-PL" sz="40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return)</a:t>
            </a:r>
            <a:endParaRPr sz="4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Переделаем функцию так, чтобы ее результат можно было использовать.</a:t>
            </a: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function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summ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(a, b) {</a:t>
            </a:r>
          </a:p>
          <a:p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2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return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a + b;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let result =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summ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(1, 2);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console.log(result);</a:t>
            </a: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endParaRPr lang="pl-PL" sz="20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console.log(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summ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(1, 2)</a:t>
            </a: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;</a:t>
            </a: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endParaRPr lang="ru-RU" sz="20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endParaRPr lang="ru-RU" sz="20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0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1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sz="41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7857165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44500" lvl="0" indent="-457200">
              <a:lnSpc>
                <a:spcPct val="150000"/>
              </a:lnSpc>
              <a:buSzPts val="2000"/>
              <a:buAutoNum type="arabicPeriod"/>
            </a:pPr>
            <a:r>
              <a:rPr lang="ru-RU" sz="1600" dirty="0" smtClean="0">
                <a:solidFill>
                  <a:schemeClr val="tx1"/>
                </a:solidFill>
              </a:rPr>
              <a:t>Функции</a:t>
            </a:r>
            <a:endParaRPr lang="pl-PL" sz="1600" dirty="0" smtClean="0">
              <a:solidFill>
                <a:schemeClr val="tx1"/>
              </a:solidFill>
            </a:endParaRPr>
          </a:p>
          <a:p>
            <a:pPr marL="444500" lvl="0" indent="-457200">
              <a:lnSpc>
                <a:spcPct val="150000"/>
              </a:lnSpc>
              <a:buSzPts val="2000"/>
              <a:buAutoNum type="arabicPeriod"/>
            </a:pPr>
            <a:r>
              <a:rPr lang="en-US" sz="16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Arguments</a:t>
            </a:r>
            <a:endParaRPr lang="pl-PL" sz="1600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44500" lvl="0" indent="-457200">
              <a:lnSpc>
                <a:spcPct val="150000"/>
              </a:lnSpc>
              <a:buSzPts val="2000"/>
              <a:buAutoNum type="arabicPeriod"/>
            </a:pPr>
            <a:r>
              <a:rPr lang="ru-RU" sz="1600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Область видимости</a:t>
            </a:r>
          </a:p>
          <a:p>
            <a:pPr marL="444500" lvl="0" indent="-457200">
              <a:lnSpc>
                <a:spcPct val="150000"/>
              </a:lnSpc>
              <a:buSzPts val="2000"/>
              <a:buAutoNum type="arabicPeriod"/>
            </a:pPr>
            <a:r>
              <a:rPr lang="ru-RU" sz="1600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Функции-стрелки</a:t>
            </a:r>
            <a:endParaRPr lang="pl-PL" sz="1600" dirty="0" smtClean="0">
              <a:solidFill>
                <a:schemeClr val="tx1"/>
              </a:solidFill>
            </a:endParaRPr>
          </a:p>
          <a:p>
            <a:pPr marL="444500" lvl="0" indent="-457200">
              <a:lnSpc>
                <a:spcPct val="150000"/>
              </a:lnSpc>
              <a:buSzPts val="2000"/>
              <a:buAutoNum type="arabicPeriod"/>
            </a:pPr>
            <a:endParaRPr lang="ru-RU" sz="16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pl-PL" sz="40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return</a:t>
            </a:r>
            <a:endParaRPr sz="4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function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summ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(a, b) {</a:t>
            </a:r>
          </a:p>
          <a:p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2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return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a + b;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Чтобы воспользоваться результатом того, что возвращает функция, нужно присвоить результат ее работы в переменную.</a:t>
            </a:r>
          </a:p>
          <a:p>
            <a:endParaRPr lang="en-US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let result =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summ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(1, 2);</a:t>
            </a: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И дальше манипулировать уже переменной</a:t>
            </a:r>
          </a:p>
          <a:p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Или передать в другую функцию</a:t>
            </a:r>
          </a:p>
          <a:p>
            <a:endParaRPr lang="en-US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console.log(result);</a:t>
            </a: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</a:t>
            </a:r>
            <a:endParaRPr lang="ru-RU" sz="20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Копирование</a:t>
            </a:r>
            <a:endParaRPr sz="4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function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foo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() {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return 'Hello';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let result =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foo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;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console.log(result);</a:t>
            </a: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	</a:t>
            </a:r>
            <a:r>
              <a:rPr lang="pl-PL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//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Что будет в консоли?</a:t>
            </a:r>
          </a:p>
          <a:p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Копирование</a:t>
            </a:r>
            <a:endParaRPr sz="4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А так:</a:t>
            </a:r>
          </a:p>
          <a:p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function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foo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() {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return 'Hello';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let result =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foo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;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console.log(result());</a:t>
            </a: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Копирование</a:t>
            </a:r>
            <a:endParaRPr sz="4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 первом случае мы скопировали функцию в другую переменную и пользоваться ею теперь нужно как функцией, то есть указывать круглые скобки – выполнять!</a:t>
            </a:r>
          </a:p>
          <a:p>
            <a:pPr>
              <a:lnSpc>
                <a:spcPct val="150000"/>
              </a:lnSpc>
            </a:pP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r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esult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()</a:t>
            </a: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pl-PL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alert</a:t>
            </a:r>
            <a:r>
              <a:rPr lang="ru-RU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()</a:t>
            </a:r>
            <a:r>
              <a:rPr lang="pl-PL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confirm</a:t>
            </a:r>
            <a:r>
              <a:rPr lang="ru-RU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()</a:t>
            </a:r>
            <a:r>
              <a:rPr lang="pl-PL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prompt</a:t>
            </a:r>
            <a:r>
              <a:rPr lang="ru-RU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()</a:t>
            </a:r>
            <a:endParaRPr sz="4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alert()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confirm()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prompt()</a:t>
            </a:r>
          </a:p>
          <a:p>
            <a:endParaRPr lang="pl-PL" sz="20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pPr>
              <a:lnSpc>
                <a:spcPct val="150000"/>
              </a:lnSpc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Это функции, которыми мы уже пользовались и передавали в них свои значения.</a:t>
            </a:r>
          </a:p>
          <a:p>
            <a:pPr>
              <a:lnSpc>
                <a:spcPct val="150000"/>
              </a:lnSpc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Эти же функции  нам возвращали какие-то значения.</a:t>
            </a:r>
          </a:p>
          <a:p>
            <a:pPr>
              <a:lnSpc>
                <a:spcPct val="150000"/>
              </a:lnSpc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Теперь мы пишем свои.</a:t>
            </a:r>
          </a:p>
          <a:p>
            <a:pPr>
              <a:lnSpc>
                <a:spcPct val="150000"/>
              </a:lnSpc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Принцип один и тот же.</a:t>
            </a:r>
            <a:endParaRPr lang="en-US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pl-PL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alert</a:t>
            </a:r>
            <a:r>
              <a:rPr lang="ru-RU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()</a:t>
            </a:r>
            <a:r>
              <a:rPr lang="pl-PL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confirm</a:t>
            </a:r>
            <a:r>
              <a:rPr lang="ru-RU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()</a:t>
            </a:r>
            <a:r>
              <a:rPr lang="pl-PL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prompt</a:t>
            </a:r>
            <a:r>
              <a:rPr lang="ru-RU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()</a:t>
            </a:r>
            <a:endParaRPr sz="4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Давайте найдем в консоли эти функции и ту, которую мы создали.</a:t>
            </a:r>
            <a:endParaRPr lang="en-US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pl-PL" sz="40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return</a:t>
            </a:r>
            <a:endParaRPr sz="4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Как только программа доходит до 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return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, она возвращает результат и выходит из функции.</a:t>
            </a: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function </a:t>
            </a: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foo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(a, b) {</a:t>
            </a: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ru-RU" sz="2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//</a:t>
            </a:r>
            <a:r>
              <a:rPr lang="pl-PL" sz="2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uk-UA" sz="2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тут </a:t>
            </a:r>
            <a:r>
              <a:rPr lang="ru-RU" sz="2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может быть какой угодно код</a:t>
            </a:r>
            <a:endParaRPr lang="en-US" sz="2000" b="1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let x = a*a + b*b    </a:t>
            </a: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pl-PL" sz="2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return </a:t>
            </a: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x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;</a:t>
            </a: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ru-RU" sz="2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//</a:t>
            </a:r>
            <a:r>
              <a:rPr lang="pl-PL" sz="2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2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этот код выполняться не будет</a:t>
            </a:r>
            <a:endParaRPr lang="en-US" sz="2000" b="1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console.log(2 +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foo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(4,5));</a:t>
            </a: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endParaRPr lang="en-US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pl-PL" sz="40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return</a:t>
            </a:r>
            <a:endParaRPr sz="4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Теперь функция стала универсальной. </a:t>
            </a:r>
          </a:p>
          <a:p>
            <a:pPr>
              <a:lnSpc>
                <a:spcPct val="150000"/>
              </a:lnSpc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 нее можно передавать какие-то параметры, </a:t>
            </a:r>
          </a:p>
          <a:p>
            <a:pPr>
              <a:lnSpc>
                <a:spcPct val="150000"/>
              </a:lnSpc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а результат можно использовать в других функциях или присвоить в переменную.</a:t>
            </a:r>
            <a:endParaRPr lang="en-US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pl-PL" sz="40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return</a:t>
            </a:r>
            <a:endParaRPr sz="4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pl-PL" sz="2000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eturn</a:t>
            </a:r>
            <a:r>
              <a:rPr lang="ru-RU" sz="2000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принудительно выходит из функции</a:t>
            </a:r>
          </a:p>
          <a:p>
            <a:pPr>
              <a:lnSpc>
                <a:spcPct val="150000"/>
              </a:lnSpc>
            </a:pPr>
            <a:r>
              <a:rPr lang="ru-RU" sz="2000" dirty="0" smtClean="0">
                <a:solidFill>
                  <a:srgbClr val="262626"/>
                </a:solidFill>
                <a:latin typeface="Roboto"/>
                <a:ea typeface="Roboto"/>
                <a:sym typeface="Roboto"/>
              </a:rPr>
              <a:t>Если </a:t>
            </a:r>
            <a:r>
              <a:rPr lang="pl-PL" sz="2000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return</a:t>
            </a:r>
            <a:r>
              <a:rPr lang="ru-RU" sz="2000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не указан или указано </a:t>
            </a:r>
            <a:r>
              <a:rPr lang="pl-PL" sz="2000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return</a:t>
            </a:r>
            <a:r>
              <a:rPr lang="ru-RU" sz="2000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 lang="pl-PL" sz="2000" dirty="0" smtClean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50000"/>
              </a:lnSpc>
            </a:pPr>
            <a:r>
              <a:rPr lang="ru-RU" sz="2000" dirty="0" smtClean="0">
                <a:solidFill>
                  <a:srgbClr val="262626"/>
                </a:solidFill>
                <a:latin typeface="Roboto"/>
                <a:ea typeface="Roboto"/>
                <a:sym typeface="Roboto"/>
              </a:rPr>
              <a:t>такая функция возвращает </a:t>
            </a:r>
            <a:r>
              <a:rPr lang="pl-PL" sz="2000" dirty="0" smtClean="0">
                <a:solidFill>
                  <a:srgbClr val="262626"/>
                </a:solidFill>
                <a:latin typeface="Roboto"/>
                <a:ea typeface="Roboto"/>
                <a:sym typeface="Roboto"/>
              </a:rPr>
              <a:t>undefined</a:t>
            </a:r>
            <a:r>
              <a:rPr lang="ru-RU" sz="2000" dirty="0" smtClean="0">
                <a:solidFill>
                  <a:srgbClr val="262626"/>
                </a:solidFill>
                <a:latin typeface="Roboto"/>
                <a:ea typeface="Roboto"/>
                <a:sym typeface="Roboto"/>
              </a:rPr>
              <a:t>.</a:t>
            </a:r>
            <a:endParaRPr lang="en-US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uk-UA" sz="40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Пример </a:t>
            </a:r>
            <a:r>
              <a:rPr lang="pl-PL" sz="40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return </a:t>
            </a:r>
            <a:endParaRPr sz="4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function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fooAge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(age) {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if (age &gt;= 18 &amp;&amp; age &lt; 65) </a:t>
            </a:r>
            <a:r>
              <a:rPr lang="en-US" sz="2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return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'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Входите</a:t>
            </a:r>
            <a:r>
              <a:rPr lang="uk-UA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';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else if (age &lt; 18)  </a:t>
            </a:r>
            <a:r>
              <a:rPr lang="en-US" sz="2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return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'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Еще рано</a:t>
            </a:r>
            <a:r>
              <a:rPr lang="uk-UA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';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else </a:t>
            </a:r>
            <a:r>
              <a:rPr lang="en-US" sz="2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return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'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Пенсионерам скидки</a:t>
            </a:r>
            <a:r>
              <a:rPr lang="uk-UA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';</a:t>
            </a:r>
          </a:p>
          <a:p>
            <a:pPr>
              <a:lnSpc>
                <a:spcPct val="150000"/>
              </a:lnSpc>
            </a:pPr>
            <a:r>
              <a:rPr lang="uk-UA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  <a:p>
            <a:endParaRPr lang="en-US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Что,</a:t>
            </a:r>
            <a:r>
              <a:rPr lang="uk-UA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если</a:t>
            </a:r>
            <a:r>
              <a:rPr lang="uk-UA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мы из последней строки уберем 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else</a:t>
            </a: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И оставим только: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return '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Пенсионерам скидки</a:t>
            </a:r>
            <a:r>
              <a:rPr lang="uk-UA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';</a:t>
            </a: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?</a:t>
            </a:r>
            <a:endParaRPr lang="en-US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endParaRPr lang="en-US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Функция</a:t>
            </a:r>
            <a:endParaRPr sz="4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Задача: проверять, проходит ли пользователь проверку на ограничение по возрасту.</a:t>
            </a:r>
          </a:p>
          <a:p>
            <a:pPr lvl="0"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Решение стандартное, используем условную конструкцию:</a:t>
            </a:r>
          </a:p>
          <a:p>
            <a:pPr lvl="0" indent="-12700">
              <a:lnSpc>
                <a:spcPct val="150000"/>
              </a:lnSpc>
              <a:buSzPts val="2000"/>
            </a:pPr>
            <a:endParaRPr lang="ru-RU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let age = 24;</a:t>
            </a:r>
          </a:p>
          <a:p>
            <a:pPr lvl="0"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if (age &gt;= 18 &amp;&amp; age &lt; 65) console.log('</a:t>
            </a: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Входите');</a:t>
            </a:r>
          </a:p>
          <a:p>
            <a:pPr lvl="0"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else if (age &lt; 18) console.log('</a:t>
            </a: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Еще рано');</a:t>
            </a:r>
          </a:p>
          <a:p>
            <a:pPr lvl="0"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else console.log('</a:t>
            </a: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Пенсионерам скидки');</a:t>
            </a:r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uk-UA" sz="40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Пример </a:t>
            </a:r>
            <a:r>
              <a:rPr lang="pl-PL" sz="40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return </a:t>
            </a:r>
            <a:endParaRPr sz="4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Можно ли обойтись одним 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return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?  Да.</a:t>
            </a: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function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fooAge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(age) {</a:t>
            </a:r>
          </a:p>
          <a:p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let result;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//</a:t>
            </a:r>
            <a:r>
              <a:rPr lang="pl-PL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создадим переменную </a:t>
            </a:r>
            <a:endParaRPr lang="en-US" sz="20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if (age &gt;= 18 &amp;&amp; age &lt; 65) result = '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Входите';</a:t>
            </a:r>
          </a:p>
          <a:p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else if (age &lt; 18)  result = '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Еще рано';</a:t>
            </a:r>
          </a:p>
          <a:p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else result = '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Пенсионерам скидки';</a:t>
            </a:r>
          </a:p>
          <a:p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2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return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result;	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// вернем переменную</a:t>
            </a:r>
            <a:endParaRPr lang="en-US" sz="20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console.log(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fooAge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(80))</a:t>
            </a: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endParaRPr lang="en-US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uk-UA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Пример </a:t>
            </a:r>
            <a:r>
              <a:rPr lang="pl-PL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return </a:t>
            </a:r>
            <a:endParaRPr sz="4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function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foo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() {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</a:t>
            </a: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let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a = 1, b = 2, c = 3;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return [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a,b,c</a:t>
            </a:r>
            <a:endParaRPr lang="en-US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]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let result =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foo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();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console.log(result[0]);</a:t>
            </a: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endParaRPr lang="en-US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uk-UA" sz="4000" b="1" dirty="0" smtClean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Область </a:t>
            </a:r>
            <a:r>
              <a:rPr lang="ru-RU" sz="4000" b="1" dirty="0" smtClean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видимости </a:t>
            </a:r>
            <a:r>
              <a:rPr lang="pl-PL" sz="4000" b="1" dirty="0" smtClean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US" sz="4000" b="1" dirty="0" smtClean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Scope</a:t>
            </a:r>
            <a:r>
              <a:rPr lang="pl-PL" sz="4000" b="1" dirty="0" smtClean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ru-RU" sz="4000" b="1" i="0" u="none" strike="noStrike" cap="none" dirty="0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uk-UA" sz="2000" dirty="0"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uk-UA" sz="4000" b="1" dirty="0" smtClean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Область </a:t>
            </a:r>
            <a:r>
              <a:rPr lang="ru-RU" sz="4000" b="1" dirty="0" smtClean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видимости </a:t>
            </a:r>
            <a:r>
              <a:rPr lang="pl-PL" sz="4000" b="1" dirty="0" smtClean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US" sz="4000" b="1" dirty="0" smtClean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Scope</a:t>
            </a:r>
            <a:r>
              <a:rPr lang="pl-PL" sz="4000" b="1" dirty="0" smtClean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ru-RU" sz="4000" b="1" i="0" u="none" strike="noStrike" cap="none" dirty="0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57200" y="2583797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2000" dirty="0" smtClean="0">
                <a:latin typeface="Roboto" pitchFamily="2" charset="0"/>
                <a:ea typeface="Roboto" pitchFamily="2" charset="0"/>
              </a:rPr>
              <a:t>Любая функция создает свою область видимости</a:t>
            </a:r>
          </a:p>
          <a:p>
            <a:endParaRPr lang="uk-UA" sz="20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function 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foo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() {</a:t>
            </a:r>
            <a:endParaRPr lang="uk-UA" sz="20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    let x = 1;</a:t>
            </a:r>
            <a:endParaRPr lang="uk-UA" sz="20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    console.log(x);</a:t>
            </a:r>
            <a:endParaRPr lang="uk-UA" sz="2000" dirty="0" smtClean="0">
              <a:latin typeface="Roboto" pitchFamily="2" charset="0"/>
              <a:ea typeface="Roboto" pitchFamily="2" charset="0"/>
            </a:endParaRPr>
          </a:p>
          <a:p>
            <a:r>
              <a:rPr lang="ru-RU" sz="2000" dirty="0" smtClean="0">
                <a:latin typeface="Roboto" pitchFamily="2" charset="0"/>
                <a:ea typeface="Roboto" pitchFamily="2" charset="0"/>
              </a:rPr>
              <a:t>}</a:t>
            </a:r>
            <a:endParaRPr lang="uk-UA" sz="2000" dirty="0" smtClean="0">
              <a:latin typeface="Roboto" pitchFamily="2" charset="0"/>
              <a:ea typeface="Roboto" pitchFamily="2" charset="0"/>
            </a:endParaRPr>
          </a:p>
          <a:p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console.log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(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x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); 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//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x is not defined</a:t>
            </a:r>
            <a:endParaRPr lang="uk-UA" sz="20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r>
              <a:rPr lang="ru-RU" sz="2000" dirty="0" smtClean="0">
                <a:latin typeface="Roboto" pitchFamily="2" charset="0"/>
                <a:ea typeface="Roboto" pitchFamily="2" charset="0"/>
              </a:rPr>
              <a:t> </a:t>
            </a:r>
            <a:endParaRPr lang="uk-UA" sz="2000" dirty="0" smtClean="0">
              <a:latin typeface="Roboto" pitchFamily="2" charset="0"/>
              <a:ea typeface="Roboto" pitchFamily="2" charset="0"/>
            </a:endParaRPr>
          </a:p>
          <a:p>
            <a:pPr>
              <a:lnSpc>
                <a:spcPct val="150000"/>
              </a:lnSpc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А если функция использует переменную, которой нет внутри функции?</a:t>
            </a:r>
            <a:endParaRPr lang="uk-UA" sz="2000" dirty="0" smtClean="0">
              <a:latin typeface="Roboto" pitchFamily="2" charset="0"/>
              <a:ea typeface="Roboto" pitchFamily="2" charset="0"/>
            </a:endParaRPr>
          </a:p>
          <a:p>
            <a:pPr>
              <a:lnSpc>
                <a:spcPct val="150000"/>
              </a:lnSpc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Она пойдет в область видимости родителя, и будет искать ее там.</a:t>
            </a:r>
            <a:endParaRPr lang="uk-UA" sz="2000" dirty="0"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en-US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Undefined</a:t>
            </a:r>
            <a:r>
              <a:rPr lang="ru-RU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и </a:t>
            </a:r>
            <a:r>
              <a:rPr lang="en-US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not defined</a:t>
            </a:r>
            <a:r>
              <a:rPr lang="ru-RU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endParaRPr lang="ru-RU" sz="40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undefined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dirty="0" smtClean="0"/>
              <a:t>—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переменная не объявлена</a:t>
            </a:r>
          </a:p>
          <a:p>
            <a:pPr>
              <a:lnSpc>
                <a:spcPct val="150000"/>
              </a:lnSpc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(пустой ящик)</a:t>
            </a:r>
          </a:p>
          <a:p>
            <a:pPr>
              <a:lnSpc>
                <a:spcPct val="150000"/>
              </a:lnSpc>
            </a:pP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not defined</a:t>
            </a:r>
            <a:r>
              <a:rPr lang="ru-RU" sz="2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dirty="0" smtClean="0"/>
              <a:t>—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переменная не определена (даже не создана);</a:t>
            </a:r>
          </a:p>
          <a:p>
            <a:pPr>
              <a:lnSpc>
                <a:spcPct val="150000"/>
              </a:lnSpc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(ящик не существует, его просто нет)</a:t>
            </a:r>
            <a:endParaRPr lang="uk-UA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uk-UA" sz="4000" b="1" dirty="0" smtClean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Область </a:t>
            </a:r>
            <a:r>
              <a:rPr lang="ru-RU" sz="4000" b="1" dirty="0" smtClean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видимости функции</a:t>
            </a:r>
            <a:endParaRPr sz="4000" b="1" i="0" u="none" strike="noStrike" cap="none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2000" dirty="0" smtClean="0">
                <a:latin typeface="Roboto" pitchFamily="2" charset="0"/>
                <a:ea typeface="Roboto" pitchFamily="2" charset="0"/>
              </a:rPr>
              <a:t>Давайте разберемся, что происходит в этой программе, и какие значения «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x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» будут в консоли</a:t>
            </a:r>
          </a:p>
          <a:p>
            <a:endParaRPr lang="ru-RU" sz="20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let x = 2;</a:t>
            </a:r>
            <a:endParaRPr lang="uk-UA" sz="20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function 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foo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() {	</a:t>
            </a:r>
            <a:endParaRPr lang="uk-UA" sz="20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    console.log(x);</a:t>
            </a:r>
            <a:endParaRPr lang="uk-UA" sz="20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r>
              <a:rPr lang="ru-RU" sz="2000" dirty="0" smtClean="0">
                <a:latin typeface="Roboto" pitchFamily="2" charset="0"/>
                <a:ea typeface="Roboto" pitchFamily="2" charset="0"/>
              </a:rPr>
              <a:t>}</a:t>
            </a:r>
            <a:endParaRPr lang="pl-PL" sz="20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foo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()</a:t>
            </a:r>
            <a:endParaRPr lang="uk-UA" sz="2000" dirty="0" smtClean="0">
              <a:latin typeface="Roboto" pitchFamily="2" charset="0"/>
              <a:ea typeface="Roboto" pitchFamily="2" charset="0"/>
            </a:endParaRPr>
          </a:p>
          <a:p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console.log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(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x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);</a:t>
            </a:r>
            <a:r>
              <a:rPr lang="pl-PL" sz="2000" dirty="0" smtClean="0">
                <a:latin typeface="Roboto" pitchFamily="2" charset="0"/>
                <a:ea typeface="Roboto" pitchFamily="2" charset="0"/>
              </a:rPr>
              <a:t> </a:t>
            </a:r>
            <a:endParaRPr lang="uk-UA" sz="2000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9900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uk-UA" sz="4000" b="1" dirty="0" smtClean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Область </a:t>
            </a:r>
            <a:r>
              <a:rPr lang="ru-RU" sz="4000" b="1" dirty="0" smtClean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видимости функции</a:t>
            </a:r>
            <a:endParaRPr lang="ru-RU" sz="4000" b="1" i="0" u="none" strike="noStrike" cap="none" dirty="0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2"/>
            <a:ext cx="8107331" cy="54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2000" dirty="0" smtClean="0">
                <a:latin typeface="Roboto" pitchFamily="2" charset="0"/>
                <a:ea typeface="Roboto" pitchFamily="2" charset="0"/>
              </a:rPr>
              <a:t>Что происходит в таких случаях:</a:t>
            </a:r>
          </a:p>
          <a:p>
            <a:endParaRPr lang="ru-RU" sz="2000" dirty="0" smtClean="0">
              <a:latin typeface="Roboto" pitchFamily="2" charset="0"/>
              <a:ea typeface="Roboto" pitchFamily="2" charset="0"/>
            </a:endParaRPr>
          </a:p>
        </p:txBody>
      </p:sp>
      <p:sp>
        <p:nvSpPr>
          <p:cNvPr id="9" name="Shape 163"/>
          <p:cNvSpPr txBox="1"/>
          <p:nvPr/>
        </p:nvSpPr>
        <p:spPr>
          <a:xfrm>
            <a:off x="481702" y="3303918"/>
            <a:ext cx="3745241" cy="311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let x = 1;</a:t>
            </a:r>
          </a:p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function 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foo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() {</a:t>
            </a:r>
          </a:p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    x = 2;</a:t>
            </a:r>
          </a:p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    console.log(x);</a:t>
            </a:r>
          </a:p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}</a:t>
            </a:r>
          </a:p>
          <a:p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foo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()</a:t>
            </a:r>
            <a:r>
              <a:rPr lang="pl-PL" sz="2000" dirty="0" smtClean="0">
                <a:latin typeface="Roboto" pitchFamily="2" charset="0"/>
                <a:ea typeface="Roboto" pitchFamily="2" charset="0"/>
              </a:rPr>
              <a:t>;</a:t>
            </a:r>
            <a:endParaRPr lang="en-US" sz="20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console.log(x);</a:t>
            </a:r>
            <a:endParaRPr lang="ru-RU" sz="2000" dirty="0" smtClean="0">
              <a:latin typeface="Roboto" pitchFamily="2" charset="0"/>
              <a:ea typeface="Roboto" pitchFamily="2" charset="0"/>
            </a:endParaRPr>
          </a:p>
          <a:p>
            <a:endParaRPr lang="ru-RU" sz="20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0" name="Shape 163"/>
          <p:cNvSpPr txBox="1"/>
          <p:nvPr/>
        </p:nvSpPr>
        <p:spPr>
          <a:xfrm>
            <a:off x="4800661" y="3344176"/>
            <a:ext cx="3745241" cy="311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let x = 1;</a:t>
            </a:r>
          </a:p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function 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foo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() {</a:t>
            </a:r>
          </a:p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    x += 2;</a:t>
            </a:r>
          </a:p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    console.log(x);</a:t>
            </a:r>
          </a:p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}</a:t>
            </a:r>
          </a:p>
          <a:p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foo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()</a:t>
            </a:r>
            <a:r>
              <a:rPr lang="pl-PL" sz="2000" dirty="0" smtClean="0">
                <a:latin typeface="Roboto" pitchFamily="2" charset="0"/>
                <a:ea typeface="Roboto" pitchFamily="2" charset="0"/>
              </a:rPr>
              <a:t>;</a:t>
            </a:r>
            <a:endParaRPr lang="en-US" sz="20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console.log(x);</a:t>
            </a:r>
            <a:endParaRPr lang="ru-RU" sz="2000" dirty="0" smtClean="0">
              <a:latin typeface="Roboto" pitchFamily="2" charset="0"/>
              <a:ea typeface="Roboto" pitchFamily="2" charset="0"/>
            </a:endParaRPr>
          </a:p>
          <a:p>
            <a:endParaRPr lang="ru-RU" sz="20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9900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uk-UA" sz="4000" b="1" dirty="0" smtClean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Область </a:t>
            </a:r>
            <a:r>
              <a:rPr lang="ru-RU" sz="4000" b="1" dirty="0" smtClean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видимости функции</a:t>
            </a:r>
            <a:endParaRPr lang="ru-RU" sz="4000" b="1" i="0" u="none" strike="noStrike" cap="none" dirty="0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2"/>
            <a:ext cx="8107331" cy="54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2000" dirty="0" smtClean="0">
                <a:latin typeface="Roboto" pitchFamily="2" charset="0"/>
                <a:ea typeface="Roboto" pitchFamily="2" charset="0"/>
              </a:rPr>
              <a:t>Теперь разберемся, что происходит в таких случаях:</a:t>
            </a:r>
          </a:p>
          <a:p>
            <a:endParaRPr lang="ru-RU" sz="2000" dirty="0" smtClean="0">
              <a:latin typeface="Roboto" pitchFamily="2" charset="0"/>
              <a:ea typeface="Roboto" pitchFamily="2" charset="0"/>
            </a:endParaRPr>
          </a:p>
        </p:txBody>
      </p:sp>
      <p:sp>
        <p:nvSpPr>
          <p:cNvPr id="9" name="Shape 163"/>
          <p:cNvSpPr txBox="1"/>
          <p:nvPr/>
        </p:nvSpPr>
        <p:spPr>
          <a:xfrm>
            <a:off x="481702" y="3303918"/>
            <a:ext cx="3745241" cy="311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let x = 1;</a:t>
            </a:r>
          </a:p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function 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foo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() {</a:t>
            </a:r>
          </a:p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    x = 2;</a:t>
            </a:r>
          </a:p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    console.log(x);</a:t>
            </a:r>
          </a:p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}</a:t>
            </a:r>
          </a:p>
          <a:p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foo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()</a:t>
            </a:r>
          </a:p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console.log(x);</a:t>
            </a:r>
            <a:endParaRPr lang="ru-RU" sz="2000" dirty="0" smtClean="0">
              <a:latin typeface="Roboto" pitchFamily="2" charset="0"/>
              <a:ea typeface="Roboto" pitchFamily="2" charset="0"/>
            </a:endParaRPr>
          </a:p>
          <a:p>
            <a:endParaRPr lang="ru-RU" sz="20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0" name="Shape 163"/>
          <p:cNvSpPr txBox="1"/>
          <p:nvPr/>
        </p:nvSpPr>
        <p:spPr>
          <a:xfrm>
            <a:off x="4800661" y="3335549"/>
            <a:ext cx="3745241" cy="311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let x = 1;</a:t>
            </a:r>
          </a:p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function 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foo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() {</a:t>
            </a:r>
          </a:p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    x += 2;</a:t>
            </a:r>
          </a:p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    console.log(x);</a:t>
            </a:r>
          </a:p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}</a:t>
            </a:r>
          </a:p>
          <a:p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foo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()</a:t>
            </a:r>
          </a:p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console.log(x);</a:t>
            </a:r>
            <a:endParaRPr lang="ru-RU" sz="2000" dirty="0" smtClean="0">
              <a:latin typeface="Roboto" pitchFamily="2" charset="0"/>
              <a:ea typeface="Roboto" pitchFamily="2" charset="0"/>
            </a:endParaRPr>
          </a:p>
          <a:p>
            <a:endParaRPr lang="ru-RU" sz="20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1" name="Shape 163"/>
          <p:cNvSpPr txBox="1"/>
          <p:nvPr/>
        </p:nvSpPr>
        <p:spPr>
          <a:xfrm>
            <a:off x="559341" y="5845835"/>
            <a:ext cx="8107331" cy="54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2000" dirty="0" smtClean="0">
                <a:latin typeface="Roboto" pitchFamily="2" charset="0"/>
                <a:ea typeface="Roboto" pitchFamily="2" charset="0"/>
              </a:rPr>
              <a:t>Функция может изменять переменную во внешней области видимости</a:t>
            </a:r>
            <a:endParaRPr lang="pl-PL" sz="2000" dirty="0" smtClean="0"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uk-UA" sz="4000" b="1" dirty="0" smtClean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Область </a:t>
            </a:r>
            <a:r>
              <a:rPr lang="ru-RU" sz="4000" b="1" dirty="0" smtClean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видимости функции</a:t>
            </a:r>
            <a:endParaRPr sz="4000" b="1" i="0" u="none" strike="noStrike" cap="none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6" y="2717322"/>
            <a:ext cx="3621596" cy="2165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let x = 1;</a:t>
            </a:r>
          </a:p>
          <a:p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function </a:t>
            </a:r>
            <a:r>
              <a:rPr lang="en-US" sz="1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foo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() {</a:t>
            </a:r>
          </a:p>
          <a:p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18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let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x = </a:t>
            </a: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2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;</a:t>
            </a:r>
          </a:p>
          <a:p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console.log(x);</a:t>
            </a:r>
          </a:p>
          <a:p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  <a:p>
            <a:r>
              <a:rPr lang="en-US" sz="1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foo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()</a:t>
            </a:r>
            <a:r>
              <a:rPr lang="pl-PL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	</a:t>
            </a:r>
            <a:r>
              <a:rPr lang="pl-PL" sz="18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// </a:t>
            </a:r>
            <a:r>
              <a:rPr lang="ru-RU" sz="18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2</a:t>
            </a:r>
            <a:endParaRPr lang="en-US" sz="18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console.log(x);</a:t>
            </a:r>
            <a:r>
              <a:rPr lang="pl-PL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</a:t>
            </a:r>
            <a:r>
              <a:rPr lang="pl-PL" sz="18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// 1</a:t>
            </a:r>
            <a:endParaRPr lang="en-US" sz="18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9" name="Shape 163"/>
          <p:cNvSpPr txBox="1"/>
          <p:nvPr/>
        </p:nvSpPr>
        <p:spPr>
          <a:xfrm>
            <a:off x="4605130" y="2748952"/>
            <a:ext cx="3621596" cy="2099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let x = 1;</a:t>
            </a:r>
          </a:p>
          <a:p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function </a:t>
            </a:r>
            <a:r>
              <a:rPr lang="en-US" sz="1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foo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() {</a:t>
            </a:r>
          </a:p>
          <a:p>
            <a:r>
              <a:rPr lang="pl-PL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x = </a:t>
            </a: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2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;</a:t>
            </a:r>
          </a:p>
          <a:p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console.log(x);</a:t>
            </a:r>
          </a:p>
          <a:p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  <a:p>
            <a:r>
              <a:rPr lang="en-US" sz="1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foo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()</a:t>
            </a:r>
            <a:r>
              <a:rPr lang="pl-PL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	</a:t>
            </a:r>
            <a:r>
              <a:rPr lang="pl-PL" sz="18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// </a:t>
            </a:r>
            <a:r>
              <a:rPr lang="ru-RU" sz="18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2</a:t>
            </a:r>
            <a:endParaRPr lang="en-US" sz="18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console.log(x);</a:t>
            </a:r>
            <a:r>
              <a:rPr lang="pl-PL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</a:t>
            </a:r>
            <a:r>
              <a:rPr lang="pl-PL" sz="18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// </a:t>
            </a:r>
            <a:r>
              <a:rPr lang="ru-RU" sz="18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2</a:t>
            </a:r>
            <a:endParaRPr lang="en-US" sz="18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0" name="Shape 163"/>
          <p:cNvSpPr txBox="1"/>
          <p:nvPr/>
        </p:nvSpPr>
        <p:spPr>
          <a:xfrm>
            <a:off x="375312" y="5167223"/>
            <a:ext cx="7983684" cy="141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Если вы забудете внутри функции написать </a:t>
            </a:r>
            <a:r>
              <a:rPr lang="en-US" sz="18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let</a:t>
            </a: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при создании переменной, и такая переменная будет в глобальной области видимости, вы измените переменную в глобальной области видимости! </a:t>
            </a:r>
            <a:endParaRPr lang="en-US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uk-UA" sz="4000" b="1" dirty="0" smtClean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Область </a:t>
            </a:r>
            <a:r>
              <a:rPr lang="ru-RU" sz="4000" b="1" dirty="0" smtClean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видимости функции</a:t>
            </a:r>
            <a:endParaRPr sz="4000" b="1" i="0" u="none" strike="noStrike" cap="none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let x = 3;</a:t>
            </a:r>
          </a:p>
          <a:p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console.log(x, 'global');</a:t>
            </a:r>
          </a:p>
          <a:p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function </a:t>
            </a:r>
            <a:r>
              <a:rPr lang="en-US" sz="1800" dirty="0" err="1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foo</a:t>
            </a:r>
            <a:r>
              <a:rPr lang="en-US" sz="18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() 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{</a:t>
            </a:r>
          </a:p>
          <a:p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18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let x = 2;</a:t>
            </a:r>
          </a:p>
          <a:p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console.log(x, '</a:t>
            </a:r>
            <a:r>
              <a:rPr lang="en-US" sz="18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foo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()');</a:t>
            </a:r>
          </a:p>
          <a:p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function </a:t>
            </a:r>
            <a:r>
              <a:rPr lang="en-US" sz="18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foo2()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{</a:t>
            </a:r>
          </a:p>
          <a:p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    // </a:t>
            </a:r>
            <a:r>
              <a:rPr lang="en-US" sz="18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let x = 1</a:t>
            </a:r>
          </a:p>
          <a:p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   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console.log(x, 'foo2()');</a:t>
            </a:r>
          </a:p>
          <a:p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  <a:p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18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foo2()</a:t>
            </a:r>
            <a:r>
              <a:rPr lang="pl-PL" sz="18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;</a:t>
            </a:r>
            <a:endParaRPr lang="en-US" sz="1800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  <a:p>
            <a:r>
              <a:rPr lang="en-US" sz="1800" dirty="0" err="1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foo</a:t>
            </a:r>
            <a:r>
              <a:rPr lang="en-US" sz="18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()</a:t>
            </a:r>
            <a:r>
              <a:rPr lang="pl-PL" sz="18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;</a:t>
            </a:r>
            <a:endParaRPr lang="en-US" sz="1800" dirty="0" smtClean="0">
              <a:solidFill>
                <a:srgbClr val="00B050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console.log(x, 'global');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Функция</a:t>
            </a:r>
            <a:endParaRPr sz="4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А что, если значение переменной 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age</a:t>
            </a: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 нужно изменить</a:t>
            </a:r>
          </a:p>
          <a:p>
            <a:pPr lvl="0"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и сделать новый вывод информации?</a:t>
            </a:r>
          </a:p>
          <a:p>
            <a:pPr lvl="0"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Придется написать один и тот же код еще раз</a:t>
            </a:r>
          </a:p>
          <a:p>
            <a:pPr lvl="0" indent="-12700">
              <a:lnSpc>
                <a:spcPct val="150000"/>
              </a:lnSpc>
              <a:buSzPts val="2000"/>
            </a:pPr>
            <a:endParaRPr lang="ru-RU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lnSpc>
                <a:spcPct val="150000"/>
              </a:lnSpc>
              <a:buSzPts val="2000"/>
            </a:pPr>
            <a:endParaRPr lang="ru-RU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buSzPts val="2000"/>
            </a:pPr>
            <a:endParaRPr lang="ru-RU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buSzPts val="2000"/>
            </a:pPr>
            <a:endParaRPr lang="ru-RU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 </a:t>
            </a:r>
          </a:p>
        </p:txBody>
      </p:sp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uk-UA" sz="4000" b="1" dirty="0" smtClean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Область </a:t>
            </a:r>
            <a:r>
              <a:rPr lang="ru-RU" sz="4000" b="1" dirty="0" smtClean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видимости функции</a:t>
            </a:r>
            <a:endParaRPr sz="4000" b="1" i="0" u="none" strike="noStrike" cap="none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3820003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let x = 2</a:t>
            </a:r>
          </a:p>
          <a:p>
            <a:endParaRPr lang="en-US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function main () {</a:t>
            </a:r>
          </a:p>
          <a:p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let x = 1;</a:t>
            </a:r>
          </a:p>
          <a:p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console.log(x);</a:t>
            </a:r>
          </a:p>
          <a:p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1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foo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();</a:t>
            </a:r>
          </a:p>
          <a:p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  <a:p>
            <a:endParaRPr lang="ru-RU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function </a:t>
            </a:r>
            <a:r>
              <a:rPr lang="en-US" sz="1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foo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() {</a:t>
            </a:r>
          </a:p>
          <a:p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console.log(x);</a:t>
            </a:r>
          </a:p>
          <a:p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  <a:p>
            <a:endParaRPr lang="en-US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main();</a:t>
            </a:r>
          </a:p>
        </p:txBody>
      </p:sp>
      <p:sp>
        <p:nvSpPr>
          <p:cNvPr id="9" name="Shape 163"/>
          <p:cNvSpPr txBox="1"/>
          <p:nvPr/>
        </p:nvSpPr>
        <p:spPr>
          <a:xfrm>
            <a:off x="4682766" y="2817963"/>
            <a:ext cx="3820003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Одна функция вызывает другую</a:t>
            </a:r>
          </a:p>
          <a:p>
            <a:endParaRPr lang="ru-RU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endParaRPr lang="ru-RU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endParaRPr lang="ru-RU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endParaRPr lang="ru-RU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Вызываем 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main()</a:t>
            </a:r>
            <a:endParaRPr lang="ru-RU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Выполняем код тела, и запускаем </a:t>
            </a:r>
            <a:r>
              <a:rPr lang="en-US" sz="1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foo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()</a:t>
            </a:r>
            <a:endParaRPr lang="ru-RU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endParaRPr lang="ru-RU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Что будет в результате 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console.log(x)</a:t>
            </a:r>
            <a:endParaRPr lang="ru-RU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 первом и втором 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console.log</a:t>
            </a: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? </a:t>
            </a:r>
          </a:p>
          <a:p>
            <a:endParaRPr lang="ru-RU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endParaRPr lang="en-US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uk-UA" sz="4000" b="1" dirty="0" smtClean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Область </a:t>
            </a:r>
            <a:r>
              <a:rPr lang="ru-RU" sz="4000" b="1" dirty="0" smtClean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видимости функции</a:t>
            </a:r>
            <a:endParaRPr sz="4000" b="1" i="0" u="none" strike="noStrike" cap="none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3820003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let x = 2</a:t>
            </a:r>
          </a:p>
          <a:p>
            <a:endParaRPr lang="en-US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function main () {</a:t>
            </a:r>
          </a:p>
          <a:p>
            <a:r>
              <a:rPr lang="pl-PL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let x = 1;</a:t>
            </a:r>
          </a:p>
          <a:p>
            <a:r>
              <a:rPr lang="pl-PL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console.log(x);</a:t>
            </a:r>
            <a:endParaRPr lang="pl-PL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endParaRPr lang="en-US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pl-PL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function </a:t>
            </a:r>
            <a:r>
              <a:rPr lang="en-US" sz="1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foo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() {</a:t>
            </a:r>
          </a:p>
          <a:p>
            <a:r>
              <a:rPr lang="pl-PL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    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console.log(x);</a:t>
            </a:r>
          </a:p>
          <a:p>
            <a:r>
              <a:rPr lang="pl-PL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  <a:p>
            <a:r>
              <a:rPr lang="pl-PL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1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foo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();</a:t>
            </a:r>
          </a:p>
          <a:p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  <a:p>
            <a:endParaRPr lang="en-US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main();</a:t>
            </a:r>
          </a:p>
        </p:txBody>
      </p:sp>
      <p:sp>
        <p:nvSpPr>
          <p:cNvPr id="9" name="Shape 163"/>
          <p:cNvSpPr txBox="1"/>
          <p:nvPr/>
        </p:nvSpPr>
        <p:spPr>
          <a:xfrm>
            <a:off x="4682766" y="2817963"/>
            <a:ext cx="3820003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Что изменилось по сравнению с прошлым примером?</a:t>
            </a:r>
          </a:p>
          <a:p>
            <a:pPr>
              <a:lnSpc>
                <a:spcPct val="150000"/>
              </a:lnSpc>
            </a:pP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Что будет в консоли? </a:t>
            </a:r>
          </a:p>
          <a:p>
            <a:endParaRPr lang="ru-RU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endParaRPr lang="en-US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en-US" sz="4000" b="1" dirty="0" smtClean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Scope</a:t>
            </a:r>
            <a:endParaRPr sz="4000" b="1" i="0" u="none" strike="noStrike" cap="none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Итого</a:t>
            </a:r>
          </a:p>
          <a:p>
            <a:pPr>
              <a:lnSpc>
                <a:spcPct val="150000"/>
              </a:lnSpc>
            </a:pP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«Под капотом» у каждой функции есть свойство 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Scope</a:t>
            </a: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которое указывает на внешнюю область видимость</a:t>
            </a:r>
          </a:p>
          <a:p>
            <a:pPr>
              <a:lnSpc>
                <a:spcPct val="150000"/>
              </a:lnSpc>
            </a:pPr>
            <a:endParaRPr lang="ru-RU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8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Scope</a:t>
            </a:r>
            <a:r>
              <a:rPr lang="ru-RU" sz="18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 устанавливается по тому месту где описана функция!</a:t>
            </a:r>
          </a:p>
        </p:txBody>
      </p:sp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uk-UA" sz="4000" b="1" i="0" u="none" strike="noStrike" cap="none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Пример</a:t>
            </a:r>
            <a:endParaRPr sz="4000" b="1" i="0" u="none" strike="noStrike" cap="none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let </a:t>
            </a:r>
            <a:r>
              <a:rPr lang="en-US" sz="1800" dirty="0" err="1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param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= "</a:t>
            </a:r>
            <a:r>
              <a:rPr lang="en-US" sz="1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Nik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";</a:t>
            </a:r>
          </a:p>
          <a:p>
            <a:endParaRPr lang="en-US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function </a:t>
            </a:r>
            <a:r>
              <a:rPr lang="en-US" sz="18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name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(</a:t>
            </a:r>
            <a:r>
              <a:rPr lang="en-US" sz="1800" dirty="0" err="1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param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 {</a:t>
            </a:r>
          </a:p>
          <a:p>
            <a:pPr lvl="1"/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console.log(</a:t>
            </a:r>
            <a:r>
              <a:rPr lang="en-US" sz="1800" dirty="0" err="1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param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, 'in </a:t>
            </a:r>
            <a:r>
              <a:rPr lang="en-US" sz="1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func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');</a:t>
            </a:r>
          </a:p>
          <a:p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  <a:p>
            <a:endParaRPr lang="en-US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18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name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</a:t>
            </a:r>
            <a:r>
              <a:rPr lang="en-US" sz="18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'Sergey'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);</a:t>
            </a:r>
          </a:p>
          <a:p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console.log(</a:t>
            </a:r>
            <a:r>
              <a:rPr lang="en-US" sz="1800" dirty="0" err="1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param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, 'out </a:t>
            </a:r>
            <a:r>
              <a:rPr lang="en-US" sz="1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func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');</a:t>
            </a:r>
            <a:endParaRPr lang="ru-RU" sz="1800" b="1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uk-UA" sz="4000" b="1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Что</a:t>
            </a:r>
            <a:r>
              <a:rPr lang="uk-UA" sz="4000" b="1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4000" b="1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будет в консоли?</a:t>
            </a:r>
            <a:endParaRPr sz="4000" b="1" i="0" u="none" strike="noStrike" cap="none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6" y="2717321"/>
            <a:ext cx="3992532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let </a:t>
            </a:r>
            <a:r>
              <a:rPr lang="en-US" sz="1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param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= '</a:t>
            </a:r>
            <a:r>
              <a:rPr lang="en-US" sz="1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Olja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';</a:t>
            </a:r>
          </a:p>
          <a:p>
            <a:endParaRPr lang="en-US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function name (</a:t>
            </a:r>
            <a:r>
              <a:rPr lang="en-US" sz="1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param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 {</a:t>
            </a:r>
          </a:p>
          <a:p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1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param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= '</a:t>
            </a:r>
            <a:r>
              <a:rPr lang="en-US" sz="1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Valja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';</a:t>
            </a:r>
          </a:p>
          <a:p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console.log(</a:t>
            </a:r>
            <a:r>
              <a:rPr lang="en-US" sz="1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param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); 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// </a:t>
            </a:r>
            <a:r>
              <a:rPr lang="uk-UA" sz="18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?</a:t>
            </a:r>
            <a:endParaRPr lang="en-US" sz="18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  <a:p>
            <a:endParaRPr lang="en-US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name(</a:t>
            </a:r>
            <a:r>
              <a:rPr lang="en-US" sz="1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param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);</a:t>
            </a:r>
          </a:p>
          <a:p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console.log(</a:t>
            </a:r>
            <a:r>
              <a:rPr lang="en-US" sz="1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param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);</a:t>
            </a:r>
            <a:r>
              <a:rPr lang="uk-UA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 </a:t>
            </a:r>
            <a:r>
              <a:rPr lang="uk-UA" sz="18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// ?</a:t>
            </a:r>
            <a:endParaRPr lang="ru-RU" sz="1800" b="1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9" name="Shape 163"/>
          <p:cNvSpPr txBox="1"/>
          <p:nvPr/>
        </p:nvSpPr>
        <p:spPr>
          <a:xfrm>
            <a:off x="4863923" y="2740325"/>
            <a:ext cx="3992532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let </a:t>
            </a:r>
            <a:r>
              <a:rPr lang="en-US" sz="1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param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= '</a:t>
            </a:r>
            <a:r>
              <a:rPr lang="en-US" sz="1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Olja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';</a:t>
            </a:r>
          </a:p>
          <a:p>
            <a:endParaRPr lang="en-US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function name () {</a:t>
            </a:r>
          </a:p>
          <a:p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1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param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= '</a:t>
            </a:r>
            <a:r>
              <a:rPr lang="en-US" sz="1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Valja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';</a:t>
            </a:r>
          </a:p>
          <a:p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console.log(</a:t>
            </a:r>
            <a:r>
              <a:rPr lang="en-US" sz="1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param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);</a:t>
            </a:r>
            <a:r>
              <a:rPr lang="uk-UA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// </a:t>
            </a:r>
            <a:r>
              <a:rPr lang="uk-UA" sz="18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?</a:t>
            </a:r>
            <a:endParaRPr lang="en-US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  <a:p>
            <a:endParaRPr lang="en-US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name();</a:t>
            </a:r>
          </a:p>
          <a:p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console.log(</a:t>
            </a:r>
            <a:r>
              <a:rPr lang="en-US" sz="1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param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);</a:t>
            </a:r>
            <a:r>
              <a:rPr lang="uk-UA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// </a:t>
            </a:r>
            <a:r>
              <a:rPr lang="uk-UA" sz="18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?</a:t>
            </a:r>
            <a:endParaRPr lang="ru-RU" sz="1800" b="1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Задание 1</a:t>
            </a:r>
            <a:endParaRPr sz="4000" b="1" i="0" u="none" strike="noStrike" cap="none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800" dirty="0" smtClean="0"/>
              <a:t>Напишите функцию </a:t>
            </a:r>
            <a:r>
              <a:rPr lang="pl-PL" sz="1800" dirty="0" smtClean="0"/>
              <a:t>max</a:t>
            </a:r>
            <a:r>
              <a:rPr lang="ru-RU" sz="1800" dirty="0" smtClean="0"/>
              <a:t>(</a:t>
            </a:r>
            <a:r>
              <a:rPr lang="pl-PL" sz="1800" dirty="0" smtClean="0"/>
              <a:t>x</a:t>
            </a:r>
            <a:r>
              <a:rPr lang="ru-RU" sz="1800" dirty="0" smtClean="0"/>
              <a:t>,</a:t>
            </a:r>
            <a:r>
              <a:rPr lang="pl-PL" sz="1800" dirty="0" smtClean="0"/>
              <a:t>y</a:t>
            </a:r>
            <a:r>
              <a:rPr lang="ru-RU" sz="1800" dirty="0" smtClean="0"/>
              <a:t>), которая возвращает большее из чисел </a:t>
            </a:r>
            <a:r>
              <a:rPr lang="pl-PL" sz="1800" dirty="0" smtClean="0"/>
              <a:t>x</a:t>
            </a:r>
            <a:r>
              <a:rPr lang="ru-RU" sz="1800" dirty="0" smtClean="0"/>
              <a:t> и </a:t>
            </a:r>
            <a:r>
              <a:rPr lang="pl-PL" sz="1800" dirty="0" smtClean="0"/>
              <a:t>y</a:t>
            </a:r>
            <a:r>
              <a:rPr lang="ru-RU" sz="1800" dirty="0" smtClean="0"/>
              <a:t>.</a:t>
            </a:r>
            <a:endParaRPr lang="uk-UA" sz="1800" dirty="0"/>
          </a:p>
        </p:txBody>
      </p:sp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uk-UA" sz="4000" b="1" i="0" u="none" strike="noStrike" cap="none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Задание</a:t>
            </a:r>
            <a:r>
              <a:rPr lang="uk-UA" sz="4000" b="1" i="0" u="none" strike="noStrike" cap="none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2</a:t>
            </a:r>
            <a:endParaRPr sz="4000" b="1" i="0" u="none" strike="noStrike" cap="none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Написать функцию заполнения массива случайными числами.</a:t>
            </a:r>
          </a:p>
          <a:p>
            <a:pPr>
              <a:lnSpc>
                <a:spcPct val="150000"/>
              </a:lnSpc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function array(num)</a:t>
            </a:r>
            <a:endParaRPr lang="ru-RU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>
              <a:lnSpc>
                <a:spcPct val="150000"/>
              </a:lnSpc>
            </a:pP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Где 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num</a:t>
            </a: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pl-PL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– </a:t>
            </a: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размер массива</a:t>
            </a:r>
            <a:endParaRPr lang="en-US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>
              <a:lnSpc>
                <a:spcPct val="150000"/>
              </a:lnSpc>
            </a:pPr>
            <a:endParaRPr lang="en-US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>
              <a:lnSpc>
                <a:spcPct val="150000"/>
              </a:lnSpc>
            </a:pP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Переделайте функцию таким образом, чтобы при ее вызове можно было передать три параметра, первый </a:t>
            </a:r>
            <a:r>
              <a:rPr lang="ru-RU" dirty="0" smtClean="0"/>
              <a:t>—</a:t>
            </a: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размер массива, второй </a:t>
            </a:r>
            <a:r>
              <a:rPr lang="ru-RU" dirty="0"/>
              <a:t>—</a:t>
            </a: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максимальное число, третий </a:t>
            </a:r>
            <a:r>
              <a:rPr lang="ru-RU" dirty="0"/>
              <a:t>—</a:t>
            </a: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минимальное.</a:t>
            </a:r>
            <a:endParaRPr lang="ru-RU" sz="18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uk-UA" sz="4000" b="1" i="0" u="none" strike="noStrike" cap="none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Задание</a:t>
            </a:r>
            <a:r>
              <a:rPr lang="uk-UA" sz="4000" b="1" i="0" u="none" strike="noStrike" cap="none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l-PL" sz="4000" b="1" i="0" u="none" strike="noStrike" cap="none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4000" b="1" i="0" u="none" strike="noStrike" cap="none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Написать функцию </a:t>
            </a:r>
            <a:r>
              <a:rPr lang="ru-RU" sz="1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myMath</a:t>
            </a: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</a:t>
            </a:r>
            <a:r>
              <a:rPr lang="ru-RU" sz="1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x</a:t>
            </a: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, </a:t>
            </a:r>
            <a:r>
              <a:rPr lang="ru-RU" sz="1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znak</a:t>
            </a: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, </a:t>
            </a:r>
            <a:r>
              <a:rPr lang="ru-RU" sz="1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y</a:t>
            </a: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), которая получает 3 аргумента: числа </a:t>
            </a:r>
            <a:r>
              <a:rPr lang="ru-RU" sz="1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x</a:t>
            </a: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и </a:t>
            </a:r>
            <a:r>
              <a:rPr lang="ru-RU" sz="1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y</a:t>
            </a: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, строку </a:t>
            </a:r>
            <a:r>
              <a:rPr lang="ru-RU" sz="1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znak</a:t>
            </a: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Все аргументы принять от пользователя</a:t>
            </a:r>
          </a:p>
          <a:p>
            <a:pPr>
              <a:lnSpc>
                <a:spcPct val="150000"/>
              </a:lnSpc>
            </a:pP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Знак может быть: +, -, *, /, %, ^. </a:t>
            </a:r>
          </a:p>
          <a:p>
            <a:pPr>
              <a:lnSpc>
                <a:spcPct val="150000"/>
              </a:lnSpc>
            </a:pP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Вывести результат математического действия, указанного в переменной </a:t>
            </a:r>
            <a:r>
              <a:rPr lang="ru-RU" sz="1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znak</a:t>
            </a: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.</a:t>
            </a:r>
            <a:endParaRPr lang="ru-RU" sz="18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err="1" smtClean="0">
                <a:solidFill>
                  <a:srgbClr val="7030A0"/>
                </a:solidFill>
                <a:latin typeface="Roboto"/>
                <a:ea typeface="Roboto"/>
                <a:cs typeface="Roboto"/>
                <a:sym typeface="Roboto"/>
              </a:rPr>
              <a:t>Псевдомассив</a:t>
            </a:r>
            <a:r>
              <a:rPr lang="ru-RU" sz="4000" b="1" dirty="0" smtClean="0">
                <a:solidFill>
                  <a:srgbClr val="7030A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000" b="1" dirty="0" smtClean="0">
                <a:solidFill>
                  <a:srgbClr val="7030A0"/>
                </a:solidFill>
                <a:latin typeface="Roboto"/>
                <a:ea typeface="Roboto"/>
                <a:cs typeface="Roboto"/>
                <a:sym typeface="Roboto"/>
              </a:rPr>
              <a:t>arguments</a:t>
            </a:r>
            <a:endParaRPr sz="4000" b="1" i="0" u="none" strike="noStrike" cap="none">
              <a:solidFill>
                <a:srgbClr val="7030A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И снова о параметрах функций.</a:t>
            </a:r>
          </a:p>
          <a:p>
            <a:pPr>
              <a:lnSpc>
                <a:spcPct val="150000"/>
              </a:lnSpc>
            </a:pPr>
            <a:endParaRPr lang="ru-RU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>
              <a:lnSpc>
                <a:spcPct val="150000"/>
              </a:lnSpc>
            </a:pPr>
            <a:r>
              <a:rPr lang="ru-RU" sz="1800" dirty="0" smtClean="0">
                <a:latin typeface="Roboto" pitchFamily="2" charset="0"/>
                <a:ea typeface="Roboto" pitchFamily="2" charset="0"/>
              </a:rPr>
              <a:t>Мы уже сказали, что функция может принимать параметры и при вызове функции нам нужно их передать. </a:t>
            </a:r>
          </a:p>
          <a:p>
            <a:pPr>
              <a:lnSpc>
                <a:spcPct val="150000"/>
              </a:lnSpc>
            </a:pPr>
            <a:r>
              <a:rPr lang="ru-RU" sz="1800" dirty="0" smtClean="0">
                <a:latin typeface="Roboto" pitchFamily="2" charset="0"/>
                <a:ea typeface="Roboto" pitchFamily="2" charset="0"/>
              </a:rPr>
              <a:t>Что, если мы не знаем, сколько параметров будут передавать в функцию?</a:t>
            </a:r>
            <a:endParaRPr lang="uk-UA" sz="1800" dirty="0" smtClean="0">
              <a:latin typeface="Roboto" pitchFamily="2" charset="0"/>
              <a:ea typeface="Roboto" pitchFamily="2" charset="0"/>
            </a:endParaRPr>
          </a:p>
          <a:p>
            <a:pPr>
              <a:lnSpc>
                <a:spcPct val="150000"/>
              </a:lnSpc>
            </a:pPr>
            <a:endParaRPr lang="ru-RU" sz="1800" b="1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err="1" smtClean="0">
                <a:solidFill>
                  <a:srgbClr val="7030A0"/>
                </a:solidFill>
                <a:latin typeface="Roboto"/>
                <a:ea typeface="Roboto"/>
                <a:cs typeface="Roboto"/>
                <a:sym typeface="Roboto"/>
              </a:rPr>
              <a:t>Псевдомассив</a:t>
            </a:r>
            <a:r>
              <a:rPr lang="ru-RU" sz="4000" b="1" dirty="0" smtClean="0">
                <a:solidFill>
                  <a:srgbClr val="7030A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000" b="1" dirty="0" smtClean="0">
                <a:solidFill>
                  <a:srgbClr val="7030A0"/>
                </a:solidFill>
                <a:latin typeface="Roboto"/>
                <a:ea typeface="Roboto"/>
                <a:cs typeface="Roboto"/>
                <a:sym typeface="Roboto"/>
              </a:rPr>
              <a:t>arguments</a:t>
            </a:r>
            <a:endParaRPr sz="4000" b="1" i="0" u="none" strike="noStrike" cap="none">
              <a:solidFill>
                <a:srgbClr val="7030A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dirty="0" smtClean="0">
                <a:latin typeface="Roboto" pitchFamily="2" charset="0"/>
                <a:ea typeface="Roboto" pitchFamily="2" charset="0"/>
              </a:rPr>
              <a:t>Функция знает о том, сколько параметров вы ей передали, даже если количество аргументов меньше или их вовсе нет. Давайте проверим.</a:t>
            </a:r>
          </a:p>
          <a:p>
            <a:endParaRPr lang="uk-UA" sz="1800" dirty="0" smtClean="0">
              <a:latin typeface="Roboto" pitchFamily="2" charset="0"/>
              <a:ea typeface="Roboto" pitchFamily="2" charset="0"/>
            </a:endParaRPr>
          </a:p>
          <a:p>
            <a:r>
              <a:rPr lang="uk-UA" sz="1800" dirty="0" err="1" smtClean="0">
                <a:latin typeface="Roboto" pitchFamily="2" charset="0"/>
                <a:ea typeface="Roboto" pitchFamily="2" charset="0"/>
              </a:rPr>
              <a:t>function</a:t>
            </a:r>
            <a:r>
              <a:rPr lang="uk-UA" sz="18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uk-UA" sz="1800" dirty="0" err="1" smtClean="0">
                <a:latin typeface="Roboto" pitchFamily="2" charset="0"/>
                <a:ea typeface="Roboto" pitchFamily="2" charset="0"/>
              </a:rPr>
              <a:t>foo</a:t>
            </a:r>
            <a:r>
              <a:rPr lang="uk-UA" sz="1800" dirty="0" smtClean="0">
                <a:latin typeface="Roboto" pitchFamily="2" charset="0"/>
                <a:ea typeface="Roboto" pitchFamily="2" charset="0"/>
              </a:rPr>
              <a:t> (x) {</a:t>
            </a:r>
          </a:p>
          <a:p>
            <a:r>
              <a:rPr lang="uk-UA" sz="1800" dirty="0" smtClean="0">
                <a:latin typeface="Roboto" pitchFamily="2" charset="0"/>
                <a:ea typeface="Roboto" pitchFamily="2" charset="0"/>
              </a:rPr>
              <a:t>    </a:t>
            </a:r>
            <a:r>
              <a:rPr lang="uk-UA" sz="1800" dirty="0" err="1" smtClean="0">
                <a:latin typeface="Roboto" pitchFamily="2" charset="0"/>
                <a:ea typeface="Roboto" pitchFamily="2" charset="0"/>
              </a:rPr>
              <a:t>console.log</a:t>
            </a:r>
            <a:r>
              <a:rPr lang="uk-UA" sz="1800" dirty="0" smtClean="0">
                <a:latin typeface="Roboto" pitchFamily="2" charset="0"/>
                <a:ea typeface="Roboto" pitchFamily="2" charset="0"/>
              </a:rPr>
              <a:t>(x);</a:t>
            </a:r>
          </a:p>
          <a:p>
            <a:r>
              <a:rPr lang="uk-UA" sz="1800" dirty="0" smtClean="0">
                <a:latin typeface="Roboto" pitchFamily="2" charset="0"/>
                <a:ea typeface="Roboto" pitchFamily="2" charset="0"/>
              </a:rPr>
              <a:t>    </a:t>
            </a:r>
            <a:r>
              <a:rPr lang="uk-UA" sz="1800" dirty="0" err="1" smtClean="0">
                <a:latin typeface="Roboto" pitchFamily="2" charset="0"/>
                <a:ea typeface="Roboto" pitchFamily="2" charset="0"/>
              </a:rPr>
              <a:t>console.log</a:t>
            </a:r>
            <a:r>
              <a:rPr lang="uk-UA" sz="1800" dirty="0" smtClean="0">
                <a:latin typeface="Roboto" pitchFamily="2" charset="0"/>
                <a:ea typeface="Roboto" pitchFamily="2" charset="0"/>
              </a:rPr>
              <a:t>(</a:t>
            </a:r>
            <a:r>
              <a:rPr lang="uk-UA" sz="1800" dirty="0" err="1" smtClean="0">
                <a:latin typeface="Roboto" pitchFamily="2" charset="0"/>
                <a:ea typeface="Roboto" pitchFamily="2" charset="0"/>
              </a:rPr>
              <a:t>arguments</a:t>
            </a:r>
            <a:r>
              <a:rPr lang="uk-UA" sz="1800" dirty="0" smtClean="0">
                <a:latin typeface="Roboto" pitchFamily="2" charset="0"/>
                <a:ea typeface="Roboto" pitchFamily="2" charset="0"/>
              </a:rPr>
              <a:t>);</a:t>
            </a:r>
          </a:p>
          <a:p>
            <a:r>
              <a:rPr lang="uk-UA" sz="1800" dirty="0" smtClean="0">
                <a:latin typeface="Roboto" pitchFamily="2" charset="0"/>
                <a:ea typeface="Roboto" pitchFamily="2" charset="0"/>
              </a:rPr>
              <a:t>}</a:t>
            </a:r>
          </a:p>
          <a:p>
            <a:r>
              <a:rPr lang="uk-UA" sz="1800" dirty="0" err="1" smtClean="0">
                <a:latin typeface="Roboto" pitchFamily="2" charset="0"/>
                <a:ea typeface="Roboto" pitchFamily="2" charset="0"/>
              </a:rPr>
              <a:t>foo</a:t>
            </a:r>
            <a:r>
              <a:rPr lang="uk-UA" sz="1800" dirty="0" smtClean="0">
                <a:latin typeface="Roboto" pitchFamily="2" charset="0"/>
                <a:ea typeface="Roboto" pitchFamily="2" charset="0"/>
              </a:rPr>
              <a:t>(1,2,3,4)</a:t>
            </a:r>
          </a:p>
          <a:p>
            <a:endParaRPr lang="ru-RU" sz="1800" dirty="0" smtClean="0">
              <a:latin typeface="Roboto" pitchFamily="2" charset="0"/>
              <a:ea typeface="Roboto" pitchFamily="2" charset="0"/>
            </a:endParaRPr>
          </a:p>
          <a:p>
            <a:r>
              <a:rPr lang="ru-RU" sz="1800" dirty="0" smtClean="0">
                <a:latin typeface="Roboto" pitchFamily="2" charset="0"/>
                <a:ea typeface="Roboto" pitchFamily="2" charset="0"/>
              </a:rPr>
              <a:t>Вызываем функцию с 4-мя параметрами, при этом в описании функции мы указали только один - </a:t>
            </a:r>
            <a:r>
              <a:rPr lang="pl-PL" sz="1800" dirty="0" smtClean="0">
                <a:latin typeface="Roboto" pitchFamily="2" charset="0"/>
                <a:ea typeface="Roboto" pitchFamily="2" charset="0"/>
              </a:rPr>
              <a:t>x</a:t>
            </a:r>
            <a:endParaRPr lang="uk-UA" sz="1800" dirty="0" smtClean="0">
              <a:latin typeface="Roboto" pitchFamily="2" charset="0"/>
              <a:ea typeface="Roboto" pitchFamily="2" charset="0"/>
            </a:endParaRPr>
          </a:p>
          <a:p>
            <a:pPr>
              <a:lnSpc>
                <a:spcPct val="150000"/>
              </a:lnSpc>
            </a:pPr>
            <a:endParaRPr lang="uk-UA" sz="1800" dirty="0"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Функция</a:t>
            </a:r>
            <a:endParaRPr sz="4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let age = 24;</a:t>
            </a:r>
          </a:p>
          <a:p>
            <a:pPr lvl="0"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if (age &gt;= 18 &amp;&amp; age &lt; 65) console.log('</a:t>
            </a: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Входите');</a:t>
            </a:r>
          </a:p>
          <a:p>
            <a:pPr lvl="0"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else if (age &lt; 18) console.log('</a:t>
            </a: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Еще рано');</a:t>
            </a:r>
          </a:p>
          <a:p>
            <a:pPr lvl="0"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else console.log('</a:t>
            </a: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Пенсионерам скидки');</a:t>
            </a:r>
          </a:p>
          <a:p>
            <a:pPr lvl="0" indent="-12700">
              <a:buSzPts val="2000"/>
            </a:pPr>
            <a:endParaRPr lang="ru-RU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let age = 70;</a:t>
            </a:r>
          </a:p>
          <a:p>
            <a:pPr lvl="0"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if (age &gt;= 18 &amp;&amp; age &lt; 65) console.log('</a:t>
            </a: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Входите');</a:t>
            </a:r>
          </a:p>
          <a:p>
            <a:pPr lvl="0"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else if (age &lt; 18) console.log('</a:t>
            </a: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Еще рано');</a:t>
            </a:r>
          </a:p>
          <a:p>
            <a:pPr lvl="0"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else console.log('</a:t>
            </a: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Пенсионерам скидки');</a:t>
            </a:r>
          </a:p>
          <a:p>
            <a:pPr lvl="0" indent="-12700">
              <a:buSzPts val="2000"/>
            </a:pPr>
            <a:endParaRPr lang="ru-RU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Не очень удобно. </a:t>
            </a:r>
          </a:p>
        </p:txBody>
      </p:sp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err="1" smtClean="0">
                <a:solidFill>
                  <a:srgbClr val="7030A0"/>
                </a:solidFill>
                <a:latin typeface="Roboto"/>
                <a:ea typeface="Roboto"/>
                <a:cs typeface="Roboto"/>
                <a:sym typeface="Roboto"/>
              </a:rPr>
              <a:t>Псевдомассив</a:t>
            </a:r>
            <a:r>
              <a:rPr lang="ru-RU" sz="4000" b="1" dirty="0" smtClean="0">
                <a:solidFill>
                  <a:srgbClr val="7030A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000" b="1" dirty="0" smtClean="0">
                <a:solidFill>
                  <a:srgbClr val="7030A0"/>
                </a:solidFill>
                <a:latin typeface="Roboto"/>
                <a:ea typeface="Roboto"/>
                <a:cs typeface="Roboto"/>
                <a:sym typeface="Roboto"/>
              </a:rPr>
              <a:t>arguments</a:t>
            </a:r>
            <a:endParaRPr sz="4000" b="1" i="0" u="none" strike="noStrike" cap="none">
              <a:solidFill>
                <a:srgbClr val="7030A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dirty="0" smtClean="0">
                <a:latin typeface="Roboto" pitchFamily="2" charset="0"/>
                <a:ea typeface="Roboto" pitchFamily="2" charset="0"/>
              </a:rPr>
              <a:t>Еще пример, где при объявлении функции совсем нет параметров</a:t>
            </a:r>
          </a:p>
          <a:p>
            <a:r>
              <a:rPr lang="en-US" sz="1800" dirty="0" smtClean="0">
                <a:latin typeface="Roboto" pitchFamily="2" charset="0"/>
                <a:ea typeface="Roboto" pitchFamily="2" charset="0"/>
              </a:rPr>
              <a:t>function </a:t>
            </a:r>
            <a:r>
              <a:rPr lang="en-US" sz="1800" dirty="0" err="1" smtClean="0">
                <a:latin typeface="Roboto" pitchFamily="2" charset="0"/>
                <a:ea typeface="Roboto" pitchFamily="2" charset="0"/>
              </a:rPr>
              <a:t>foo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 () {</a:t>
            </a:r>
            <a:endParaRPr lang="uk-UA" sz="1800" dirty="0" smtClean="0">
              <a:latin typeface="Roboto" pitchFamily="2" charset="0"/>
              <a:ea typeface="Roboto" pitchFamily="2" charset="0"/>
            </a:endParaRPr>
          </a:p>
          <a:p>
            <a:r>
              <a:rPr lang="pl-PL" sz="1800" dirty="0" smtClean="0">
                <a:latin typeface="Roboto" pitchFamily="2" charset="0"/>
                <a:ea typeface="Roboto" pitchFamily="2" charset="0"/>
              </a:rPr>
              <a:t>    </a:t>
            </a:r>
            <a:r>
              <a:rPr lang="ru-RU" sz="1800" dirty="0" err="1" smtClean="0">
                <a:latin typeface="Roboto" pitchFamily="2" charset="0"/>
                <a:ea typeface="Roboto" pitchFamily="2" charset="0"/>
              </a:rPr>
              <a:t>console.log</a:t>
            </a:r>
            <a:r>
              <a:rPr lang="ru-RU" sz="1800" dirty="0" smtClean="0">
                <a:latin typeface="Roboto" pitchFamily="2" charset="0"/>
                <a:ea typeface="Roboto" pitchFamily="2" charset="0"/>
              </a:rPr>
              <a:t>(</a:t>
            </a:r>
            <a:r>
              <a:rPr lang="ru-RU" sz="1800" dirty="0" err="1" smtClean="0">
                <a:latin typeface="Roboto" pitchFamily="2" charset="0"/>
                <a:ea typeface="Roboto" pitchFamily="2" charset="0"/>
              </a:rPr>
              <a:t>arguments</a:t>
            </a:r>
            <a:r>
              <a:rPr lang="ru-RU" sz="1800" dirty="0" smtClean="0">
                <a:latin typeface="Roboto" pitchFamily="2" charset="0"/>
                <a:ea typeface="Roboto" pitchFamily="2" charset="0"/>
              </a:rPr>
              <a:t>);</a:t>
            </a:r>
            <a:endParaRPr lang="uk-UA" sz="1800" dirty="0" smtClean="0">
              <a:latin typeface="Roboto" pitchFamily="2" charset="0"/>
              <a:ea typeface="Roboto" pitchFamily="2" charset="0"/>
            </a:endParaRPr>
          </a:p>
          <a:p>
            <a:r>
              <a:rPr lang="ru-RU" sz="1800" dirty="0" smtClean="0">
                <a:latin typeface="Roboto" pitchFamily="2" charset="0"/>
                <a:ea typeface="Roboto" pitchFamily="2" charset="0"/>
              </a:rPr>
              <a:t>}</a:t>
            </a:r>
            <a:endParaRPr lang="uk-UA" sz="1800" dirty="0" smtClean="0">
              <a:latin typeface="Roboto" pitchFamily="2" charset="0"/>
              <a:ea typeface="Roboto" pitchFamily="2" charset="0"/>
            </a:endParaRPr>
          </a:p>
          <a:p>
            <a:r>
              <a:rPr lang="ru-RU" sz="1800" dirty="0" err="1" smtClean="0">
                <a:latin typeface="Roboto" pitchFamily="2" charset="0"/>
                <a:ea typeface="Roboto" pitchFamily="2" charset="0"/>
              </a:rPr>
              <a:t>foo</a:t>
            </a:r>
            <a:r>
              <a:rPr lang="ru-RU" sz="1800" dirty="0" smtClean="0">
                <a:latin typeface="Roboto" pitchFamily="2" charset="0"/>
                <a:ea typeface="Roboto" pitchFamily="2" charset="0"/>
              </a:rPr>
              <a:t>(1,2,3,4)</a:t>
            </a:r>
            <a:endParaRPr lang="pl-PL" sz="1800" dirty="0" smtClean="0">
              <a:latin typeface="Roboto" pitchFamily="2" charset="0"/>
              <a:ea typeface="Roboto" pitchFamily="2" charset="0"/>
            </a:endParaRPr>
          </a:p>
          <a:p>
            <a:endParaRPr lang="pl-PL" sz="1800" dirty="0" smtClean="0">
              <a:latin typeface="Roboto" pitchFamily="2" charset="0"/>
              <a:ea typeface="Roboto" pitchFamily="2" charset="0"/>
            </a:endParaRPr>
          </a:p>
          <a:p>
            <a:r>
              <a:rPr lang="ru-RU" sz="1800" dirty="0" smtClean="0"/>
              <a:t>Давайте посмотрим, какой первый параметр мы передали</a:t>
            </a:r>
            <a:endParaRPr lang="pl-PL" sz="1800" dirty="0" smtClean="0"/>
          </a:p>
          <a:p>
            <a:endParaRPr lang="uk-UA" sz="1800" dirty="0" smtClean="0"/>
          </a:p>
          <a:p>
            <a:r>
              <a:rPr lang="en-US" sz="1800" dirty="0" smtClean="0"/>
              <a:t>function </a:t>
            </a:r>
            <a:r>
              <a:rPr lang="en-US" sz="1800" dirty="0" err="1" smtClean="0"/>
              <a:t>foo</a:t>
            </a:r>
            <a:r>
              <a:rPr lang="en-US" sz="1800" dirty="0" smtClean="0"/>
              <a:t> () {</a:t>
            </a:r>
            <a:endParaRPr lang="uk-UA" sz="1800" dirty="0" smtClean="0"/>
          </a:p>
          <a:p>
            <a:r>
              <a:rPr lang="pl-PL" sz="1800" dirty="0" smtClean="0"/>
              <a:t>    </a:t>
            </a:r>
            <a:r>
              <a:rPr lang="en-US" sz="1800" dirty="0" smtClean="0"/>
              <a:t>console.log(arguments[0]);</a:t>
            </a:r>
            <a:endParaRPr lang="uk-UA" sz="1800" dirty="0" smtClean="0"/>
          </a:p>
          <a:p>
            <a:r>
              <a:rPr lang="ru-RU" sz="1800" dirty="0" smtClean="0"/>
              <a:t>}</a:t>
            </a:r>
            <a:endParaRPr lang="uk-UA" sz="1800" dirty="0" smtClean="0"/>
          </a:p>
          <a:p>
            <a:r>
              <a:rPr lang="ru-RU" sz="1800" dirty="0" err="1" smtClean="0"/>
              <a:t>foo</a:t>
            </a:r>
            <a:r>
              <a:rPr lang="ru-RU" sz="1800" dirty="0" smtClean="0"/>
              <a:t>(1,2,3,4)</a:t>
            </a:r>
            <a:endParaRPr lang="uk-UA" sz="1800" dirty="0" smtClean="0"/>
          </a:p>
          <a:p>
            <a:endParaRPr lang="pl-PL" sz="1800" dirty="0" smtClean="0">
              <a:latin typeface="Roboto" pitchFamily="2" charset="0"/>
              <a:ea typeface="Roboto" pitchFamily="2" charset="0"/>
            </a:endParaRPr>
          </a:p>
          <a:p>
            <a:pPr>
              <a:lnSpc>
                <a:spcPct val="150000"/>
              </a:lnSpc>
            </a:pPr>
            <a:endParaRPr lang="pl-PL" sz="1800" dirty="0" smtClean="0"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err="1" smtClean="0">
                <a:solidFill>
                  <a:srgbClr val="7030A0"/>
                </a:solidFill>
                <a:latin typeface="Roboto"/>
                <a:ea typeface="Roboto"/>
                <a:cs typeface="Roboto"/>
                <a:sym typeface="Roboto"/>
              </a:rPr>
              <a:t>Псевдомассив</a:t>
            </a:r>
            <a:r>
              <a:rPr lang="ru-RU" sz="4000" b="1" dirty="0" smtClean="0">
                <a:solidFill>
                  <a:srgbClr val="7030A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000" b="1" dirty="0" smtClean="0">
                <a:solidFill>
                  <a:srgbClr val="7030A0"/>
                </a:solidFill>
                <a:latin typeface="Roboto"/>
                <a:ea typeface="Roboto"/>
                <a:cs typeface="Roboto"/>
                <a:sym typeface="Roboto"/>
              </a:rPr>
              <a:t>arguments</a:t>
            </a:r>
            <a:endParaRPr sz="4000" b="1" i="0" u="none" strike="noStrike" cap="none">
              <a:solidFill>
                <a:srgbClr val="7030A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800" dirty="0" smtClean="0"/>
              <a:t>Выведем все параметры в консоль</a:t>
            </a:r>
            <a:endParaRPr lang="pl-PL" sz="1800" dirty="0" smtClean="0"/>
          </a:p>
          <a:p>
            <a:endParaRPr lang="uk-UA" sz="1800" dirty="0" smtClean="0"/>
          </a:p>
          <a:p>
            <a:r>
              <a:rPr lang="ru-RU" sz="1800" dirty="0" err="1" smtClean="0"/>
              <a:t>function</a:t>
            </a:r>
            <a:r>
              <a:rPr lang="ru-RU" sz="1800" dirty="0" smtClean="0"/>
              <a:t> </a:t>
            </a:r>
            <a:r>
              <a:rPr lang="ru-RU" sz="1800" dirty="0" err="1" smtClean="0"/>
              <a:t>foo</a:t>
            </a:r>
            <a:r>
              <a:rPr lang="ru-RU" sz="1800" dirty="0" smtClean="0"/>
              <a:t> () {</a:t>
            </a:r>
            <a:endParaRPr lang="uk-UA" sz="1800" dirty="0" smtClean="0"/>
          </a:p>
          <a:p>
            <a:r>
              <a:rPr lang="pl-PL" sz="1800" dirty="0" smtClean="0"/>
              <a:t>    </a:t>
            </a:r>
            <a:r>
              <a:rPr lang="en-US" sz="1800" dirty="0" smtClean="0"/>
              <a:t>for (let </a:t>
            </a:r>
            <a:r>
              <a:rPr lang="en-US" sz="1800" dirty="0" err="1" smtClean="0"/>
              <a:t>i</a:t>
            </a:r>
            <a:r>
              <a:rPr lang="en-US" sz="1800" dirty="0" smtClean="0"/>
              <a:t> = 0; </a:t>
            </a:r>
            <a:r>
              <a:rPr lang="en-US" sz="1800" dirty="0" err="1" smtClean="0"/>
              <a:t>i</a:t>
            </a:r>
            <a:r>
              <a:rPr lang="en-US" sz="1800" dirty="0" smtClean="0"/>
              <a:t> &lt; </a:t>
            </a:r>
            <a:r>
              <a:rPr lang="en-US" sz="1800" dirty="0" err="1" smtClean="0"/>
              <a:t>arguments.length</a:t>
            </a:r>
            <a:r>
              <a:rPr lang="en-US" sz="1800" dirty="0" smtClean="0"/>
              <a:t>; </a:t>
            </a:r>
            <a:r>
              <a:rPr lang="en-US" sz="1800" dirty="0" err="1" smtClean="0"/>
              <a:t>i</a:t>
            </a:r>
            <a:r>
              <a:rPr lang="en-US" sz="1800" dirty="0" smtClean="0"/>
              <a:t>++) {</a:t>
            </a:r>
            <a:endParaRPr lang="uk-UA" sz="1800" dirty="0" smtClean="0"/>
          </a:p>
          <a:p>
            <a:r>
              <a:rPr lang="pl-PL" sz="1800" dirty="0" smtClean="0"/>
              <a:t>        </a:t>
            </a:r>
            <a:r>
              <a:rPr lang="en-US" sz="1800" dirty="0" smtClean="0"/>
              <a:t>console.log(arguments[</a:t>
            </a:r>
            <a:r>
              <a:rPr lang="en-US" sz="1800" dirty="0" err="1" smtClean="0"/>
              <a:t>i</a:t>
            </a:r>
            <a:r>
              <a:rPr lang="en-US" sz="1800" dirty="0" smtClean="0"/>
              <a:t>]);</a:t>
            </a:r>
            <a:endParaRPr lang="uk-UA" sz="1800" dirty="0" smtClean="0"/>
          </a:p>
          <a:p>
            <a:r>
              <a:rPr lang="pl-PL" sz="1800" dirty="0" smtClean="0"/>
              <a:t>    </a:t>
            </a:r>
            <a:r>
              <a:rPr lang="en-US" sz="1800" dirty="0" smtClean="0"/>
              <a:t>}</a:t>
            </a:r>
            <a:endParaRPr lang="uk-UA" sz="1800" dirty="0" smtClean="0"/>
          </a:p>
          <a:p>
            <a:r>
              <a:rPr lang="en-US" sz="1800" dirty="0" smtClean="0"/>
              <a:t>}</a:t>
            </a:r>
            <a:endParaRPr lang="pl-PL" sz="1800" dirty="0" smtClean="0"/>
          </a:p>
          <a:p>
            <a:endParaRPr lang="uk-UA" sz="1800" dirty="0" smtClean="0"/>
          </a:p>
          <a:p>
            <a:r>
              <a:rPr lang="en-US" sz="1800" dirty="0" err="1" smtClean="0"/>
              <a:t>foo</a:t>
            </a:r>
            <a:r>
              <a:rPr lang="en-US" sz="1800" dirty="0" smtClean="0"/>
              <a:t>(1,2,3,4)</a:t>
            </a:r>
            <a:r>
              <a:rPr lang="pl-PL" sz="1800" dirty="0" smtClean="0"/>
              <a:t>;</a:t>
            </a:r>
          </a:p>
          <a:p>
            <a:endParaRPr lang="pl-PL" sz="1800" dirty="0" smtClean="0"/>
          </a:p>
          <a:p>
            <a:endParaRPr lang="uk-UA" sz="1800" dirty="0"/>
          </a:p>
        </p:txBody>
      </p:sp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err="1" smtClean="0">
                <a:solidFill>
                  <a:srgbClr val="7030A0"/>
                </a:solidFill>
                <a:latin typeface="Roboto"/>
                <a:ea typeface="Roboto"/>
                <a:cs typeface="Roboto"/>
                <a:sym typeface="Roboto"/>
              </a:rPr>
              <a:t>Псевдомассив</a:t>
            </a:r>
            <a:r>
              <a:rPr lang="ru-RU" sz="4000" b="1" dirty="0" smtClean="0">
                <a:solidFill>
                  <a:srgbClr val="7030A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000" b="1" dirty="0" smtClean="0">
                <a:solidFill>
                  <a:srgbClr val="7030A0"/>
                </a:solidFill>
                <a:latin typeface="Roboto"/>
                <a:ea typeface="Roboto"/>
                <a:cs typeface="Roboto"/>
                <a:sym typeface="Roboto"/>
              </a:rPr>
              <a:t>arguments</a:t>
            </a:r>
            <a:endParaRPr sz="4000" b="1" i="0" u="none" strike="noStrike" cap="none">
              <a:solidFill>
                <a:srgbClr val="7030A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dirty="0" err="1" smtClean="0">
                <a:latin typeface="Roboto" pitchFamily="2" charset="0"/>
                <a:ea typeface="Roboto" pitchFamily="2" charset="0"/>
              </a:rPr>
              <a:t>Псевдомассивам</a:t>
            </a:r>
            <a:r>
              <a:rPr lang="ru-RU" sz="1800" dirty="0" smtClean="0">
                <a:latin typeface="Roboto" pitchFamily="2" charset="0"/>
                <a:ea typeface="Roboto" pitchFamily="2" charset="0"/>
              </a:rPr>
              <a:t> недоступны методы, которые есть у массивов. </a:t>
            </a:r>
            <a:endParaRPr lang="pl-PL" sz="1800" dirty="0" smtClean="0">
              <a:latin typeface="Roboto" pitchFamily="2" charset="0"/>
              <a:ea typeface="Roboto" pitchFamily="2" charset="0"/>
            </a:endParaRPr>
          </a:p>
          <a:p>
            <a:pPr>
              <a:lnSpc>
                <a:spcPct val="150000"/>
              </a:lnSpc>
            </a:pPr>
            <a:r>
              <a:rPr lang="ru-RU" sz="1800" dirty="0" smtClean="0">
                <a:latin typeface="Roboto" pitchFamily="2" charset="0"/>
                <a:ea typeface="Roboto" pitchFamily="2" charset="0"/>
              </a:rPr>
              <a:t>Все, что мы можем делать, это узнать длину и обратится по индексу. Перебирать будем </a:t>
            </a:r>
            <a:r>
              <a:rPr lang="pl-PL" sz="1800" dirty="0" smtClean="0">
                <a:latin typeface="Roboto" pitchFamily="2" charset="0"/>
                <a:ea typeface="Roboto" pitchFamily="2" charset="0"/>
              </a:rPr>
              <a:t>for’</a:t>
            </a:r>
            <a:r>
              <a:rPr lang="ru-RU" sz="1800" dirty="0" err="1" smtClean="0">
                <a:latin typeface="Roboto" pitchFamily="2" charset="0"/>
                <a:ea typeface="Roboto" pitchFamily="2" charset="0"/>
              </a:rPr>
              <a:t>ом</a:t>
            </a:r>
            <a:endParaRPr lang="uk-UA" sz="1800" dirty="0" smtClean="0">
              <a:latin typeface="Roboto" pitchFamily="2" charset="0"/>
              <a:ea typeface="Roboto" pitchFamily="2" charset="0"/>
            </a:endParaRPr>
          </a:p>
          <a:p>
            <a:pPr>
              <a:lnSpc>
                <a:spcPct val="150000"/>
              </a:lnSpc>
            </a:pPr>
            <a:endParaRPr lang="pl-PL" sz="1800" dirty="0" smtClean="0">
              <a:latin typeface="Roboto" pitchFamily="2" charset="0"/>
              <a:ea typeface="Roboto" pitchFamily="2" charset="0"/>
            </a:endParaRPr>
          </a:p>
          <a:p>
            <a:pPr>
              <a:lnSpc>
                <a:spcPct val="150000"/>
              </a:lnSpc>
            </a:pPr>
            <a:r>
              <a:rPr lang="ru-RU" sz="1800" dirty="0" smtClean="0">
                <a:latin typeface="Roboto" pitchFamily="2" charset="0"/>
                <a:ea typeface="Roboto" pitchFamily="2" charset="0"/>
              </a:rPr>
              <a:t>Давайте проверим и убедимся что это не массив, а </a:t>
            </a:r>
            <a:r>
              <a:rPr lang="ru-RU" sz="1800" dirty="0" err="1" smtClean="0">
                <a:latin typeface="Roboto" pitchFamily="2" charset="0"/>
                <a:ea typeface="Roboto" pitchFamily="2" charset="0"/>
              </a:rPr>
              <a:t>псевдомассив</a:t>
            </a:r>
            <a:r>
              <a:rPr lang="ru-RU" sz="1800" dirty="0" smtClean="0">
                <a:latin typeface="Roboto" pitchFamily="2" charset="0"/>
                <a:ea typeface="Roboto" pitchFamily="2" charset="0"/>
              </a:rPr>
              <a:t>, </a:t>
            </a:r>
            <a:endParaRPr lang="pl-PL" sz="1800" dirty="0" smtClean="0">
              <a:latin typeface="Roboto" pitchFamily="2" charset="0"/>
              <a:ea typeface="Roboto" pitchFamily="2" charset="0"/>
            </a:endParaRPr>
          </a:p>
          <a:p>
            <a:pPr>
              <a:lnSpc>
                <a:spcPct val="150000"/>
              </a:lnSpc>
            </a:pPr>
            <a:r>
              <a:rPr lang="ru-RU" sz="1800" dirty="0" smtClean="0">
                <a:latin typeface="Roboto" pitchFamily="2" charset="0"/>
                <a:ea typeface="Roboto" pitchFamily="2" charset="0"/>
              </a:rPr>
              <a:t>то есть некий объект, который похож на массив.</a:t>
            </a:r>
            <a:endParaRPr lang="uk-UA" sz="1800" dirty="0"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err="1" smtClean="0">
                <a:solidFill>
                  <a:srgbClr val="7030A0"/>
                </a:solidFill>
                <a:latin typeface="Roboto"/>
                <a:ea typeface="Roboto"/>
                <a:cs typeface="Roboto"/>
                <a:sym typeface="Roboto"/>
              </a:rPr>
              <a:t>Псевдомассив</a:t>
            </a:r>
            <a:r>
              <a:rPr lang="ru-RU" sz="4000" b="1" dirty="0" smtClean="0">
                <a:solidFill>
                  <a:srgbClr val="7030A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000" b="1" dirty="0" smtClean="0">
                <a:solidFill>
                  <a:srgbClr val="7030A0"/>
                </a:solidFill>
                <a:latin typeface="Roboto"/>
                <a:ea typeface="Roboto"/>
                <a:cs typeface="Roboto"/>
                <a:sym typeface="Roboto"/>
              </a:rPr>
              <a:t>arguments</a:t>
            </a:r>
            <a:endParaRPr sz="4000" b="1" i="0" u="none" strike="noStrike" cap="none">
              <a:solidFill>
                <a:srgbClr val="7030A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 smtClean="0"/>
              <a:t>function </a:t>
            </a:r>
            <a:r>
              <a:rPr lang="en-US" sz="1800" dirty="0" err="1" smtClean="0"/>
              <a:t>foo</a:t>
            </a:r>
            <a:r>
              <a:rPr lang="en-US" sz="1800" dirty="0" smtClean="0"/>
              <a:t> () {	</a:t>
            </a:r>
            <a:endParaRPr lang="uk-UA" sz="1800" dirty="0" smtClean="0"/>
          </a:p>
          <a:p>
            <a:r>
              <a:rPr lang="pl-PL" sz="1800" dirty="0" smtClean="0"/>
              <a:t>    </a:t>
            </a:r>
            <a:r>
              <a:rPr lang="en-US" sz="1800" dirty="0" smtClean="0"/>
              <a:t>let </a:t>
            </a:r>
            <a:r>
              <a:rPr lang="en-US" sz="1800" dirty="0" err="1" smtClean="0"/>
              <a:t>arr</a:t>
            </a:r>
            <a:r>
              <a:rPr lang="en-US" sz="1800" dirty="0" smtClean="0"/>
              <a:t> = arguments;</a:t>
            </a:r>
            <a:endParaRPr lang="uk-UA" sz="1800" dirty="0" smtClean="0"/>
          </a:p>
          <a:p>
            <a:r>
              <a:rPr lang="pl-PL" sz="1800" dirty="0" smtClean="0"/>
              <a:t>    </a:t>
            </a:r>
            <a:r>
              <a:rPr lang="en-US" sz="1800" dirty="0" smtClean="0"/>
              <a:t>console.log(</a:t>
            </a:r>
            <a:r>
              <a:rPr lang="en-US" sz="1800" dirty="0" err="1" smtClean="0"/>
              <a:t>arr</a:t>
            </a:r>
            <a:r>
              <a:rPr lang="en-US" sz="1800" dirty="0" smtClean="0"/>
              <a:t>);</a:t>
            </a:r>
            <a:endParaRPr lang="uk-UA" sz="1800" dirty="0" smtClean="0"/>
          </a:p>
          <a:p>
            <a:r>
              <a:rPr lang="pl-PL" sz="1800" dirty="0" smtClean="0"/>
              <a:t>    </a:t>
            </a:r>
            <a:r>
              <a:rPr lang="en-US" sz="1800" dirty="0" err="1" smtClean="0"/>
              <a:t>arr.push</a:t>
            </a:r>
            <a:r>
              <a:rPr lang="en-US" sz="1800" dirty="0" smtClean="0"/>
              <a:t>(5);</a:t>
            </a:r>
            <a:endParaRPr lang="uk-UA" sz="1800" dirty="0" smtClean="0"/>
          </a:p>
          <a:p>
            <a:r>
              <a:rPr lang="pl-PL" sz="1800" dirty="0" smtClean="0"/>
              <a:t>    </a:t>
            </a:r>
            <a:r>
              <a:rPr lang="ru-RU" sz="1800" dirty="0" err="1" smtClean="0"/>
              <a:t>console.log</a:t>
            </a:r>
            <a:r>
              <a:rPr lang="ru-RU" sz="1800" dirty="0" smtClean="0"/>
              <a:t>(</a:t>
            </a:r>
            <a:r>
              <a:rPr lang="ru-RU" sz="1800" dirty="0" err="1" smtClean="0"/>
              <a:t>arr</a:t>
            </a:r>
            <a:r>
              <a:rPr lang="ru-RU" sz="1800" dirty="0" smtClean="0"/>
              <a:t>);</a:t>
            </a:r>
            <a:endParaRPr lang="uk-UA" sz="1800" dirty="0" smtClean="0"/>
          </a:p>
          <a:p>
            <a:r>
              <a:rPr lang="ru-RU" sz="1800" dirty="0" smtClean="0"/>
              <a:t>}</a:t>
            </a:r>
            <a:endParaRPr lang="pl-PL" sz="1800" dirty="0" smtClean="0"/>
          </a:p>
          <a:p>
            <a:endParaRPr lang="uk-UA" sz="1800" dirty="0" smtClean="0"/>
          </a:p>
          <a:p>
            <a:r>
              <a:rPr lang="ru-RU" sz="1800" dirty="0" err="1" smtClean="0"/>
              <a:t>foo</a:t>
            </a:r>
            <a:r>
              <a:rPr lang="ru-RU" sz="1800" dirty="0" smtClean="0"/>
              <a:t>(1,2,3,4)</a:t>
            </a:r>
            <a:r>
              <a:rPr lang="pl-PL" sz="1800" dirty="0" smtClean="0"/>
              <a:t>;</a:t>
            </a:r>
            <a:endParaRPr lang="uk-UA" sz="1800" dirty="0"/>
          </a:p>
        </p:txBody>
      </p:sp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err="1" smtClean="0">
                <a:solidFill>
                  <a:srgbClr val="7030A0"/>
                </a:solidFill>
                <a:latin typeface="Roboto"/>
                <a:ea typeface="Roboto"/>
                <a:cs typeface="Roboto"/>
                <a:sym typeface="Roboto"/>
              </a:rPr>
              <a:t>Псевдомассив</a:t>
            </a:r>
            <a:r>
              <a:rPr lang="ru-RU" sz="4000" b="1" dirty="0" smtClean="0">
                <a:solidFill>
                  <a:srgbClr val="7030A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000" b="1" dirty="0" smtClean="0">
                <a:solidFill>
                  <a:srgbClr val="7030A0"/>
                </a:solidFill>
                <a:latin typeface="Roboto"/>
                <a:ea typeface="Roboto"/>
                <a:cs typeface="Roboto"/>
                <a:sym typeface="Roboto"/>
              </a:rPr>
              <a:t>arguments</a:t>
            </a:r>
            <a:endParaRPr sz="4000" b="1" i="0" u="none" strike="noStrike" cap="none">
              <a:solidFill>
                <a:srgbClr val="7030A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800" dirty="0" smtClean="0"/>
              <a:t>Но мы можем сделать из аргументов настоящий массив </a:t>
            </a:r>
            <a:endParaRPr lang="pl-PL" sz="1800" dirty="0" smtClean="0"/>
          </a:p>
          <a:p>
            <a:r>
              <a:rPr lang="ru-RU" sz="1800" dirty="0" smtClean="0"/>
              <a:t>и пользовать им уже как массивом</a:t>
            </a:r>
            <a:endParaRPr lang="pl-PL" sz="1800" dirty="0" smtClean="0"/>
          </a:p>
          <a:p>
            <a:endParaRPr lang="uk-UA" sz="1800" dirty="0" smtClean="0"/>
          </a:p>
          <a:p>
            <a:r>
              <a:rPr lang="en-US" sz="1800" dirty="0" smtClean="0"/>
              <a:t>function </a:t>
            </a:r>
            <a:r>
              <a:rPr lang="en-US" sz="1800" dirty="0" err="1" smtClean="0"/>
              <a:t>foo</a:t>
            </a:r>
            <a:r>
              <a:rPr lang="en-US" sz="1800" dirty="0" smtClean="0"/>
              <a:t> () {</a:t>
            </a:r>
            <a:endParaRPr lang="uk-UA" sz="1800" dirty="0" smtClean="0"/>
          </a:p>
          <a:p>
            <a:r>
              <a:rPr lang="pl-PL" sz="1800" dirty="0" smtClean="0"/>
              <a:t>    </a:t>
            </a:r>
            <a:r>
              <a:rPr lang="en-US" sz="1800" dirty="0" smtClean="0">
                <a:solidFill>
                  <a:srgbClr val="FF0000"/>
                </a:solidFill>
              </a:rPr>
              <a:t>let </a:t>
            </a:r>
            <a:r>
              <a:rPr lang="en-US" sz="1800" dirty="0" err="1" smtClean="0">
                <a:solidFill>
                  <a:srgbClr val="FF0000"/>
                </a:solidFill>
              </a:rPr>
              <a:t>arr</a:t>
            </a:r>
            <a:r>
              <a:rPr lang="en-US" sz="1800" dirty="0" smtClean="0">
                <a:solidFill>
                  <a:srgbClr val="FF0000"/>
                </a:solidFill>
              </a:rPr>
              <a:t> = </a:t>
            </a:r>
            <a:r>
              <a:rPr lang="en-US" sz="1800" dirty="0" err="1" smtClean="0">
                <a:solidFill>
                  <a:srgbClr val="FF0000"/>
                </a:solidFill>
              </a:rPr>
              <a:t>Array.from</a:t>
            </a:r>
            <a:r>
              <a:rPr lang="en-US" sz="1800" dirty="0" smtClean="0">
                <a:solidFill>
                  <a:srgbClr val="FF0000"/>
                </a:solidFill>
              </a:rPr>
              <a:t>(arguments</a:t>
            </a:r>
            <a:r>
              <a:rPr lang="en-US" sz="1800" dirty="0" smtClean="0"/>
              <a:t>);</a:t>
            </a:r>
            <a:endParaRPr lang="uk-UA" sz="1800" dirty="0" smtClean="0"/>
          </a:p>
          <a:p>
            <a:r>
              <a:rPr lang="pl-PL" sz="1800" dirty="0" smtClean="0"/>
              <a:t>    </a:t>
            </a:r>
            <a:r>
              <a:rPr lang="en-US" sz="1800" dirty="0" smtClean="0"/>
              <a:t>console.log(</a:t>
            </a:r>
            <a:r>
              <a:rPr lang="en-US" sz="1800" dirty="0" err="1" smtClean="0"/>
              <a:t>arr</a:t>
            </a:r>
            <a:r>
              <a:rPr lang="en-US" sz="1800" dirty="0" smtClean="0"/>
              <a:t>);</a:t>
            </a:r>
            <a:endParaRPr lang="uk-UA" sz="1800" dirty="0" smtClean="0"/>
          </a:p>
          <a:p>
            <a:r>
              <a:rPr lang="pl-PL" sz="1800" dirty="0" smtClean="0"/>
              <a:t>    </a:t>
            </a:r>
            <a:r>
              <a:rPr lang="en-US" sz="1800" dirty="0" err="1" smtClean="0"/>
              <a:t>arr.push</a:t>
            </a:r>
            <a:r>
              <a:rPr lang="en-US" sz="1800" dirty="0" smtClean="0"/>
              <a:t>(5);</a:t>
            </a:r>
            <a:r>
              <a:rPr lang="pl-PL" sz="1800" dirty="0" smtClean="0"/>
              <a:t>		</a:t>
            </a:r>
            <a:r>
              <a:rPr lang="pl-PL" sz="1800" dirty="0" smtClean="0">
                <a:solidFill>
                  <a:schemeClr val="bg1">
                    <a:lumMod val="50000"/>
                  </a:schemeClr>
                </a:solidFill>
              </a:rPr>
              <a:t>//</a:t>
            </a:r>
            <a:r>
              <a:rPr lang="ru-RU" sz="1800" dirty="0" smtClean="0">
                <a:solidFill>
                  <a:schemeClr val="bg1">
                    <a:lumMod val="50000"/>
                  </a:schemeClr>
                </a:solidFill>
              </a:rPr>
              <a:t> теперь все сработает</a:t>
            </a:r>
            <a:endParaRPr lang="uk-UA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pl-PL" sz="1800" dirty="0" smtClean="0"/>
              <a:t>    </a:t>
            </a:r>
            <a:r>
              <a:rPr lang="ru-RU" sz="1800" dirty="0" err="1" smtClean="0"/>
              <a:t>console.log</a:t>
            </a:r>
            <a:r>
              <a:rPr lang="ru-RU" sz="1800" dirty="0" smtClean="0"/>
              <a:t>(</a:t>
            </a:r>
            <a:r>
              <a:rPr lang="ru-RU" sz="1800" dirty="0" err="1" smtClean="0"/>
              <a:t>arr</a:t>
            </a:r>
            <a:r>
              <a:rPr lang="ru-RU" sz="1800" dirty="0" smtClean="0"/>
              <a:t>);	</a:t>
            </a:r>
            <a:r>
              <a:rPr lang="ru-RU" sz="1800" dirty="0" smtClean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pl-PL" sz="1800" dirty="0" smtClean="0">
                <a:solidFill>
                  <a:schemeClr val="bg1">
                    <a:lumMod val="50000"/>
                  </a:schemeClr>
                </a:solidFill>
              </a:rPr>
              <a:t>[1,2,3,4,5]</a:t>
            </a:r>
            <a:endParaRPr lang="uk-UA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ru-RU" sz="1800" dirty="0" smtClean="0"/>
              <a:t>}</a:t>
            </a:r>
            <a:endParaRPr lang="uk-UA" sz="1800" dirty="0" smtClean="0"/>
          </a:p>
          <a:p>
            <a:r>
              <a:rPr lang="ru-RU" sz="1800" dirty="0" err="1" smtClean="0"/>
              <a:t>foo</a:t>
            </a:r>
            <a:r>
              <a:rPr lang="ru-RU" sz="1800" dirty="0" smtClean="0"/>
              <a:t>(1,2,3,4)</a:t>
            </a:r>
            <a:endParaRPr lang="uk-UA" sz="1800" dirty="0"/>
          </a:p>
        </p:txBody>
      </p:sp>
    </p:spTree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Задание 4</a:t>
            </a:r>
            <a:endParaRPr sz="4000" b="1" i="0" u="none" strike="noStrike" cap="none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800" dirty="0" smtClean="0"/>
              <a:t>Написать функцию, которая примет как аргумент(параметр) два массива, и сравнит</a:t>
            </a:r>
            <a:r>
              <a:rPr lang="pl-PL" sz="1800" dirty="0" smtClean="0"/>
              <a:t> </a:t>
            </a:r>
            <a:r>
              <a:rPr lang="ru-RU" sz="1800" dirty="0" smtClean="0"/>
              <a:t>суммы всех элементов.</a:t>
            </a:r>
          </a:p>
          <a:p>
            <a:endParaRPr lang="ru-RU" sz="1800" dirty="0" smtClean="0"/>
          </a:p>
          <a:p>
            <a:r>
              <a:rPr lang="ru-RU" sz="1800" dirty="0" smtClean="0"/>
              <a:t>Тот массив, сумма которого большая, должен вернутся функцией.</a:t>
            </a:r>
          </a:p>
          <a:p>
            <a:endParaRPr lang="ru-RU" sz="1800" dirty="0" smtClean="0"/>
          </a:p>
          <a:p>
            <a:r>
              <a:rPr lang="ru-RU" sz="1800" dirty="0" smtClean="0"/>
              <a:t>Сделать функцию, которая будет работать для любого количества передаваемых массивов.</a:t>
            </a:r>
            <a:endParaRPr lang="uk-UA" sz="1800" dirty="0"/>
          </a:p>
        </p:txBody>
      </p:sp>
    </p:spTree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Анонимная функция</a:t>
            </a:r>
            <a:endParaRPr sz="4000" b="1" i="0" u="none" strike="noStrike" cap="none">
              <a:solidFill>
                <a:srgbClr val="00B0F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dirty="0" smtClean="0"/>
              <a:t>Это функция без имени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function () {</a:t>
            </a:r>
          </a:p>
          <a:p>
            <a:pPr>
              <a:lnSpc>
                <a:spcPct val="150000"/>
              </a:lnSpc>
            </a:pPr>
            <a:r>
              <a:rPr lang="ru-RU" sz="1800" dirty="0" smtClean="0"/>
              <a:t>    </a:t>
            </a:r>
            <a:r>
              <a:rPr lang="en-US" sz="1800" dirty="0" smtClean="0"/>
              <a:t>console.log('</a:t>
            </a:r>
            <a:r>
              <a:rPr lang="en-US" sz="1800" dirty="0" err="1" smtClean="0"/>
              <a:t>str</a:t>
            </a:r>
            <a:r>
              <a:rPr lang="en-US" sz="1800" dirty="0" smtClean="0"/>
              <a:t>');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};</a:t>
            </a:r>
            <a:endParaRPr lang="ru-RU" sz="1800" dirty="0" smtClean="0"/>
          </a:p>
          <a:p>
            <a:pPr>
              <a:lnSpc>
                <a:spcPct val="150000"/>
              </a:lnSpc>
            </a:pPr>
            <a:endParaRPr lang="ru-RU" sz="1800" dirty="0" smtClean="0"/>
          </a:p>
          <a:p>
            <a:pPr>
              <a:lnSpc>
                <a:spcPct val="150000"/>
              </a:lnSpc>
            </a:pPr>
            <a:r>
              <a:rPr lang="ru-RU" sz="1800" dirty="0" smtClean="0"/>
              <a:t>Один из вариантов использования </a:t>
            </a:r>
            <a:r>
              <a:rPr lang="ru-RU" dirty="0"/>
              <a:t>—</a:t>
            </a:r>
            <a:r>
              <a:rPr lang="ru-RU" sz="1800" dirty="0" smtClean="0"/>
              <a:t> когда код нужно выполнить один раз.</a:t>
            </a:r>
            <a:endParaRPr lang="pl-PL" sz="1800" dirty="0" smtClean="0"/>
          </a:p>
          <a:p>
            <a:pPr>
              <a:lnSpc>
                <a:spcPct val="150000"/>
              </a:lnSpc>
            </a:pPr>
            <a:endParaRPr lang="pl-PL" sz="1800" dirty="0" smtClean="0"/>
          </a:p>
        </p:txBody>
      </p:sp>
    </p:spTree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Анонимная функция</a:t>
            </a:r>
            <a:endParaRPr sz="4000" b="1" i="0" u="none" strike="noStrike" cap="none">
              <a:solidFill>
                <a:srgbClr val="00B0F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b="1" dirty="0" smtClean="0"/>
              <a:t>Анонимная</a:t>
            </a:r>
            <a:r>
              <a:rPr lang="uk-UA" sz="1800" b="1" dirty="0" smtClean="0"/>
              <a:t> </a:t>
            </a:r>
            <a:r>
              <a:rPr lang="ru-RU" sz="1800" b="1" dirty="0" err="1" smtClean="0"/>
              <a:t>самовызывающаяся</a:t>
            </a:r>
            <a:r>
              <a:rPr lang="uk-UA" sz="1800" b="1" dirty="0" smtClean="0"/>
              <a:t> </a:t>
            </a:r>
            <a:r>
              <a:rPr lang="ru-RU" sz="1800" b="1" dirty="0" smtClean="0"/>
              <a:t>функция</a:t>
            </a:r>
            <a:endParaRPr lang="ru-RU" sz="1800" dirty="0" smtClean="0"/>
          </a:p>
          <a:p>
            <a:pPr>
              <a:lnSpc>
                <a:spcPct val="150000"/>
              </a:lnSpc>
            </a:pPr>
            <a:r>
              <a:rPr lang="en-US" sz="1800" dirty="0" smtClean="0"/>
              <a:t>(function () {</a:t>
            </a:r>
          </a:p>
          <a:p>
            <a:pPr lvl="2">
              <a:lnSpc>
                <a:spcPct val="150000"/>
              </a:lnSpc>
            </a:pPr>
            <a:r>
              <a:rPr lang="ru-RU" sz="1800" dirty="0" smtClean="0"/>
              <a:t>    </a:t>
            </a:r>
            <a:r>
              <a:rPr lang="en-US" sz="1800" dirty="0" smtClean="0"/>
              <a:t>console.log('</a:t>
            </a:r>
            <a:r>
              <a:rPr lang="en-US" sz="1800" dirty="0" err="1" smtClean="0"/>
              <a:t>str</a:t>
            </a:r>
            <a:r>
              <a:rPr lang="en-US" sz="1800" dirty="0" smtClean="0"/>
              <a:t>');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})();</a:t>
            </a:r>
            <a:r>
              <a:rPr lang="ru-RU" sz="1800" dirty="0" smtClean="0"/>
              <a:t>	</a:t>
            </a:r>
            <a:r>
              <a:rPr lang="ru-RU" sz="1800" dirty="0" smtClean="0">
                <a:solidFill>
                  <a:schemeClr val="bg1">
                    <a:lumMod val="50000"/>
                  </a:schemeClr>
                </a:solidFill>
              </a:rPr>
              <a:t>// () – это вызов анонимной функции</a:t>
            </a:r>
            <a:endParaRPr lang="pl-PL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pl-PL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 dirty="0" smtClean="0"/>
              <a:t>(function () {</a:t>
            </a:r>
          </a:p>
          <a:p>
            <a:pPr lvl="2">
              <a:lnSpc>
                <a:spcPct val="150000"/>
              </a:lnSpc>
            </a:pPr>
            <a:r>
              <a:rPr lang="ru-RU" sz="1800" dirty="0" smtClean="0"/>
              <a:t>    </a:t>
            </a:r>
            <a:r>
              <a:rPr lang="en-US" sz="1800" dirty="0" smtClean="0"/>
              <a:t>console.log('</a:t>
            </a:r>
            <a:r>
              <a:rPr lang="en-US" sz="1800" dirty="0" err="1" smtClean="0"/>
              <a:t>str</a:t>
            </a:r>
            <a:r>
              <a:rPr lang="en-US" sz="1800" dirty="0" smtClean="0"/>
              <a:t>');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}()</a:t>
            </a:r>
            <a:r>
              <a:rPr lang="pl-PL" sz="1800" dirty="0" smtClean="0"/>
              <a:t>)</a:t>
            </a:r>
            <a:r>
              <a:rPr lang="en-US" sz="1800" dirty="0" smtClean="0"/>
              <a:t>;</a:t>
            </a:r>
            <a:r>
              <a:rPr lang="ru-RU" sz="1800" dirty="0" smtClean="0"/>
              <a:t>	</a:t>
            </a:r>
            <a:r>
              <a:rPr lang="ru-RU" sz="1800" dirty="0" smtClean="0">
                <a:solidFill>
                  <a:schemeClr val="bg1">
                    <a:lumMod val="50000"/>
                  </a:schemeClr>
                </a:solidFill>
              </a:rPr>
              <a:t>// () – это вызов анонимной функции</a:t>
            </a:r>
          </a:p>
          <a:p>
            <a:pPr>
              <a:lnSpc>
                <a:spcPct val="150000"/>
              </a:lnSpc>
            </a:pPr>
            <a:endParaRPr lang="ru-RU" sz="18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en-US" sz="4000" b="1" dirty="0" smtClean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Function Expression</a:t>
            </a:r>
            <a:endParaRPr sz="4000" b="1" i="0" u="none" strike="noStrike" cap="none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800" dirty="0" smtClean="0"/>
              <a:t>Функциональное выражение</a:t>
            </a:r>
          </a:p>
          <a:p>
            <a:endParaRPr lang="ru-RU" sz="1800" dirty="0" smtClean="0"/>
          </a:p>
          <a:p>
            <a:r>
              <a:rPr lang="en-US" sz="1800" dirty="0" smtClean="0"/>
              <a:t>let foo2 = function () {</a:t>
            </a:r>
            <a:endParaRPr lang="uk-UA" sz="1800" dirty="0" smtClean="0"/>
          </a:p>
          <a:p>
            <a:pPr lvl="1"/>
            <a:r>
              <a:rPr lang="uk-UA" sz="1800" dirty="0" smtClean="0"/>
              <a:t>     </a:t>
            </a:r>
            <a:r>
              <a:rPr lang="en-US" sz="1800" dirty="0" smtClean="0"/>
              <a:t>console.log('foo2');</a:t>
            </a:r>
            <a:endParaRPr lang="uk-UA" sz="1800" dirty="0" smtClean="0"/>
          </a:p>
          <a:p>
            <a:r>
              <a:rPr lang="ru-RU" sz="1800" dirty="0" smtClean="0"/>
              <a:t>}</a:t>
            </a:r>
            <a:endParaRPr lang="uk-UA" sz="1800" dirty="0" smtClean="0"/>
          </a:p>
          <a:p>
            <a:r>
              <a:rPr lang="pl-PL" sz="1800" dirty="0" smtClean="0"/>
              <a:t>foo</a:t>
            </a:r>
            <a:r>
              <a:rPr lang="ru-RU" sz="1800" dirty="0" smtClean="0"/>
              <a:t>2();</a:t>
            </a:r>
          </a:p>
          <a:p>
            <a:endParaRPr lang="ru-RU" sz="1800" dirty="0" smtClean="0"/>
          </a:p>
          <a:p>
            <a:pPr>
              <a:lnSpc>
                <a:spcPct val="150000"/>
              </a:lnSpc>
            </a:pPr>
            <a:r>
              <a:rPr lang="ru-RU" sz="1800" dirty="0" smtClean="0"/>
              <a:t>Создаем функцию без имени (анонимную функцию) и результат ее работы присваиваем в переменную. Теперь, чтобы воспользоваться функцией, переменную нужно вызывать как функцию </a:t>
            </a:r>
            <a:r>
              <a:rPr lang="pl-PL" sz="1800" dirty="0" smtClean="0"/>
              <a:t>foo</a:t>
            </a:r>
            <a:r>
              <a:rPr lang="ru-RU" sz="1800" dirty="0" smtClean="0"/>
              <a:t>2()</a:t>
            </a:r>
            <a:endParaRPr lang="uk-UA" sz="1800" dirty="0" smtClean="0"/>
          </a:p>
          <a:p>
            <a:endParaRPr lang="uk-UA" sz="1800" dirty="0"/>
          </a:p>
        </p:txBody>
      </p:sp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en-US" sz="4000" b="1" dirty="0" smtClean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Function Expression</a:t>
            </a:r>
            <a:endParaRPr sz="4000" b="1" i="0" u="none" strike="noStrike" cap="none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dirty="0" smtClean="0"/>
              <a:t>В чем особенность? </a:t>
            </a:r>
          </a:p>
          <a:p>
            <a:pPr>
              <a:lnSpc>
                <a:spcPct val="150000"/>
              </a:lnSpc>
            </a:pPr>
            <a:r>
              <a:rPr lang="ru-RU" sz="1800" dirty="0" smtClean="0"/>
              <a:t>Когда интерпретатор встречает </a:t>
            </a:r>
            <a:r>
              <a:rPr lang="en-US" sz="1800" b="1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Function </a:t>
            </a:r>
            <a:r>
              <a:rPr lang="en-US" sz="1800" b="1" dirty="0" smtClean="0">
                <a:solidFill>
                  <a:schemeClr val="tx1"/>
                </a:solidFill>
              </a:rPr>
              <a:t>Declaration</a:t>
            </a:r>
            <a:r>
              <a:rPr lang="ru-RU" sz="1800" b="1" dirty="0" smtClean="0">
                <a:solidFill>
                  <a:schemeClr val="tx1"/>
                </a:solidFill>
              </a:rPr>
              <a:t>, </a:t>
            </a:r>
            <a:r>
              <a:rPr lang="ru-RU" sz="1800" dirty="0" smtClean="0"/>
              <a:t>он подымает ее в самый верх кода, поэтому мы можем ее вызвать до описания функции. </a:t>
            </a:r>
          </a:p>
          <a:p>
            <a:pPr>
              <a:lnSpc>
                <a:spcPct val="150000"/>
              </a:lnSpc>
            </a:pPr>
            <a:endParaRPr lang="ru-RU" sz="1800" dirty="0" smtClean="0"/>
          </a:p>
          <a:p>
            <a:pPr>
              <a:lnSpc>
                <a:spcPct val="150000"/>
              </a:lnSpc>
            </a:pPr>
            <a:r>
              <a:rPr lang="ru-RU" sz="1800" dirty="0" smtClean="0"/>
              <a:t>А вот воспользоваться функциональным выражением до его описания не можем.</a:t>
            </a:r>
          </a:p>
          <a:p>
            <a:pPr>
              <a:lnSpc>
                <a:spcPct val="150000"/>
              </a:lnSpc>
            </a:pPr>
            <a:r>
              <a:rPr lang="ru-RU" sz="1800" dirty="0" smtClean="0"/>
              <a:t>Потому что переменные </a:t>
            </a:r>
            <a:r>
              <a:rPr lang="pl-PL" sz="1800" dirty="0" smtClean="0"/>
              <a:t>let </a:t>
            </a:r>
            <a:r>
              <a:rPr lang="ru-RU" sz="1800" dirty="0" smtClean="0"/>
              <a:t> интерпретатор не подымает в самый вверх и воспользоваться ими можно только после объявления. </a:t>
            </a:r>
            <a:endParaRPr lang="uk-UA" sz="18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Функция</a:t>
            </a:r>
            <a:endParaRPr sz="4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Функция </a:t>
            </a:r>
            <a:r>
              <a:rPr lang="ru-RU" dirty="0"/>
              <a:t>—</a:t>
            </a: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 это блок кода, который можно многократно вызывать на исполнение. </a:t>
            </a:r>
          </a:p>
          <a:p>
            <a:pPr lvl="0"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Для создания функции используется следующая семантика:</a:t>
            </a:r>
            <a:endParaRPr lang="pl-PL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buSzPts val="2000"/>
            </a:pPr>
            <a:endParaRPr lang="en-US" sz="2000" dirty="0" smtClean="0">
              <a:solidFill>
                <a:srgbClr val="FF0000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buSzPts val="2000"/>
            </a:pPr>
            <a:r>
              <a:rPr lang="ru-RU" sz="2000" dirty="0" err="1" smtClean="0">
                <a:solidFill>
                  <a:srgbClr val="FF0000"/>
                </a:solidFill>
                <a:latin typeface="Roboto"/>
                <a:ea typeface="Roboto"/>
                <a:cs typeface="Calibri"/>
                <a:sym typeface="Roboto"/>
              </a:rPr>
              <a:t>function</a:t>
            </a:r>
            <a:r>
              <a:rPr lang="ru-RU" sz="2000" dirty="0" smtClean="0">
                <a:solidFill>
                  <a:srgbClr val="FF0000"/>
                </a:solidFill>
                <a:latin typeface="Roboto"/>
                <a:ea typeface="Roboto"/>
                <a:cs typeface="Calibri"/>
                <a:sym typeface="Roboto"/>
              </a:rPr>
              <a:t> </a:t>
            </a:r>
            <a:r>
              <a:rPr lang="ru-RU" sz="2000" dirty="0" err="1" smtClean="0">
                <a:solidFill>
                  <a:srgbClr val="FF0000"/>
                </a:solidFill>
                <a:latin typeface="Roboto"/>
                <a:ea typeface="Roboto"/>
                <a:cs typeface="Calibri"/>
                <a:sym typeface="Roboto"/>
              </a:rPr>
              <a:t>имяФункции</a:t>
            </a:r>
            <a:r>
              <a:rPr lang="ru-RU" sz="2000" dirty="0" smtClean="0">
                <a:solidFill>
                  <a:srgbClr val="FF0000"/>
                </a:solidFill>
                <a:latin typeface="Roboto"/>
                <a:ea typeface="Roboto"/>
                <a:cs typeface="Calibri"/>
                <a:sym typeface="Roboto"/>
              </a:rPr>
              <a:t> () {   </a:t>
            </a:r>
          </a:p>
          <a:p>
            <a:pPr lvl="0" indent="-12700">
              <a:buSzPts val="2000"/>
            </a:pPr>
            <a:r>
              <a:rPr lang="ru-RU" sz="2000" dirty="0" smtClean="0">
                <a:solidFill>
                  <a:srgbClr val="FF0000"/>
                </a:solidFill>
                <a:latin typeface="Roboto"/>
                <a:ea typeface="Roboto"/>
                <a:cs typeface="Calibri"/>
                <a:sym typeface="Roboto"/>
              </a:rPr>
              <a:t>    тело функции   </a:t>
            </a:r>
          </a:p>
          <a:p>
            <a:pPr lvl="0" indent="-12700">
              <a:buSzPts val="2000"/>
            </a:pPr>
            <a:r>
              <a:rPr lang="ru-RU" sz="2000" dirty="0" smtClean="0">
                <a:solidFill>
                  <a:srgbClr val="FF0000"/>
                </a:solidFill>
                <a:latin typeface="Roboto"/>
                <a:ea typeface="Roboto"/>
                <a:cs typeface="Calibri"/>
                <a:sym typeface="Roboto"/>
              </a:rPr>
              <a:t>}</a:t>
            </a:r>
            <a:endParaRPr lang="en-US" sz="2000" dirty="0" smtClean="0">
              <a:solidFill>
                <a:srgbClr val="FF0000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buSzPts val="2000"/>
            </a:pPr>
            <a:endParaRPr lang="ru-RU" sz="2000" dirty="0" smtClean="0">
              <a:solidFill>
                <a:srgbClr val="FF0000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В теле функции можно работать с переменными, читать и изменять их…</a:t>
            </a:r>
          </a:p>
          <a:p>
            <a:pPr lvl="0" indent="-12700">
              <a:lnSpc>
                <a:spcPct val="150000"/>
              </a:lnSpc>
              <a:buSzPts val="2000"/>
            </a:pPr>
            <a:endParaRPr lang="en-US" sz="2000" dirty="0" smtClean="0">
              <a:solidFill>
                <a:srgbClr val="FF0000"/>
              </a:solidFill>
              <a:latin typeface="Roboto"/>
              <a:ea typeface="Roboto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en-US" sz="4000" b="1" dirty="0" smtClean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Function Expression</a:t>
            </a:r>
            <a:endParaRPr sz="4000" b="1" i="0" u="none" strike="noStrike" cap="none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800" dirty="0" err="1" smtClean="0"/>
              <a:t>foo</a:t>
            </a:r>
            <a:r>
              <a:rPr lang="en-US" sz="1800" dirty="0" smtClean="0"/>
              <a:t>();	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ru-RU" sz="1800" dirty="0" smtClean="0">
                <a:solidFill>
                  <a:schemeClr val="bg1">
                    <a:lumMod val="50000"/>
                  </a:schemeClr>
                </a:solidFill>
              </a:rPr>
              <a:t>вызов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Function Expression</a:t>
            </a:r>
            <a:r>
              <a:rPr lang="ru-RU" sz="1800" dirty="0" smtClean="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800" dirty="0" smtClean="0">
                <a:solidFill>
                  <a:schemeClr val="bg1">
                    <a:lumMod val="50000"/>
                  </a:schemeClr>
                </a:solidFill>
              </a:rPr>
              <a:t>до описания</a:t>
            </a:r>
            <a:r>
              <a:rPr lang="pl-PL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sz="1800" dirty="0" smtClean="0">
                <a:solidFill>
                  <a:schemeClr val="bg1">
                    <a:lumMod val="50000"/>
                  </a:schemeClr>
                </a:solidFill>
              </a:rPr>
              <a:t>не работает</a:t>
            </a:r>
            <a:endParaRPr lang="en-US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 b="1" dirty="0" smtClean="0">
                <a:solidFill>
                  <a:srgbClr val="FF0000"/>
                </a:solidFill>
              </a:rPr>
              <a:t>let </a:t>
            </a:r>
            <a:r>
              <a:rPr lang="en-US" sz="1800" b="1" dirty="0" err="1" smtClean="0">
                <a:solidFill>
                  <a:srgbClr val="FF0000"/>
                </a:solidFill>
              </a:rPr>
              <a:t>foo</a:t>
            </a:r>
            <a:r>
              <a:rPr lang="en-US" sz="1800" b="1" dirty="0" smtClean="0">
                <a:solidFill>
                  <a:srgbClr val="FF0000"/>
                </a:solidFill>
              </a:rPr>
              <a:t> = function () </a:t>
            </a:r>
            <a:r>
              <a:rPr lang="en-US" sz="1800" dirty="0" smtClean="0"/>
              <a:t>{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    console.log('name');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}</a:t>
            </a:r>
            <a:endParaRPr lang="pl-PL" sz="1800" dirty="0" smtClean="0"/>
          </a:p>
          <a:p>
            <a:pPr>
              <a:lnSpc>
                <a:spcPct val="150000"/>
              </a:lnSpc>
            </a:pPr>
            <a:endParaRPr lang="pl-PL" sz="1800" dirty="0" smtClean="0"/>
          </a:p>
          <a:p>
            <a:pPr>
              <a:lnSpc>
                <a:spcPct val="150000"/>
              </a:lnSpc>
            </a:pPr>
            <a:r>
              <a:rPr lang="en-US" sz="1800" dirty="0" err="1" smtClean="0"/>
              <a:t>foo</a:t>
            </a:r>
            <a:r>
              <a:rPr lang="en-US" sz="1800" dirty="0" smtClean="0"/>
              <a:t>();</a:t>
            </a:r>
            <a:r>
              <a:rPr lang="pl-PL" sz="1800" dirty="0" smtClean="0"/>
              <a:t>	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 // </a:t>
            </a:r>
            <a:r>
              <a:rPr lang="ru-RU" sz="1800" dirty="0" smtClean="0">
                <a:solidFill>
                  <a:schemeClr val="bg1">
                    <a:lumMod val="50000"/>
                  </a:schemeClr>
                </a:solidFill>
              </a:rPr>
              <a:t>вызов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Function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Declaration</a:t>
            </a:r>
            <a:r>
              <a:rPr lang="pl-PL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sz="1800" dirty="0" smtClean="0">
                <a:solidFill>
                  <a:schemeClr val="bg1">
                    <a:lumMod val="50000"/>
                  </a:schemeClr>
                </a:solidFill>
              </a:rPr>
              <a:t>до описания работает</a:t>
            </a:r>
            <a:endParaRPr lang="en-US" sz="1800" dirty="0" smtClean="0"/>
          </a:p>
          <a:p>
            <a:pPr>
              <a:lnSpc>
                <a:spcPct val="150000"/>
              </a:lnSpc>
            </a:pPr>
            <a:r>
              <a:rPr lang="en-US" sz="1800" b="1" dirty="0" smtClean="0">
                <a:solidFill>
                  <a:srgbClr val="FF0000"/>
                </a:solidFill>
              </a:rPr>
              <a:t>function </a:t>
            </a:r>
            <a:r>
              <a:rPr lang="en-US" sz="1800" b="1" dirty="0" err="1" smtClean="0">
                <a:solidFill>
                  <a:srgbClr val="FF0000"/>
                </a:solidFill>
              </a:rPr>
              <a:t>foo</a:t>
            </a:r>
            <a:r>
              <a:rPr lang="en-US" sz="1800" b="1" dirty="0" smtClean="0">
                <a:solidFill>
                  <a:srgbClr val="FF0000"/>
                </a:solidFill>
              </a:rPr>
              <a:t> () </a:t>
            </a:r>
            <a:r>
              <a:rPr lang="en-US" sz="1800" dirty="0" smtClean="0"/>
              <a:t>{</a:t>
            </a:r>
          </a:p>
          <a:p>
            <a:pPr>
              <a:lnSpc>
                <a:spcPct val="150000"/>
              </a:lnSpc>
            </a:pPr>
            <a:r>
              <a:rPr lang="pl-PL" sz="1800" dirty="0" smtClean="0"/>
              <a:t>    </a:t>
            </a:r>
            <a:r>
              <a:rPr lang="en-US" sz="1800" dirty="0" smtClean="0"/>
              <a:t>console.log('name');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}</a:t>
            </a:r>
            <a:endParaRPr lang="pl-PL" sz="1800" dirty="0" smtClean="0"/>
          </a:p>
          <a:p>
            <a:pPr>
              <a:lnSpc>
                <a:spcPct val="150000"/>
              </a:lnSpc>
            </a:pPr>
            <a:endParaRPr lang="uk-UA" sz="1800" dirty="0"/>
          </a:p>
        </p:txBody>
      </p:sp>
    </p:spTree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en-US" sz="4000" b="1" dirty="0" smtClean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Function Expression</a:t>
            </a:r>
            <a:endParaRPr sz="4000" b="1" i="0" u="none" strike="noStrike" cap="none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6" y="2717321"/>
            <a:ext cx="3992532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Function Expression</a:t>
            </a:r>
            <a:endParaRPr lang="ru-RU" sz="18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 dirty="0" smtClean="0">
                <a:solidFill>
                  <a:srgbClr val="00B050"/>
                </a:solidFill>
              </a:rPr>
              <a:t>let welcome</a:t>
            </a:r>
            <a:r>
              <a:rPr lang="en-US" sz="1800" dirty="0" smtClean="0"/>
              <a:t>;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if (true) {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    </a:t>
            </a:r>
            <a:r>
              <a:rPr lang="en-US" sz="1800" dirty="0" smtClean="0">
                <a:solidFill>
                  <a:srgbClr val="00B050"/>
                </a:solidFill>
              </a:rPr>
              <a:t>welcome</a:t>
            </a:r>
            <a:r>
              <a:rPr lang="en-US" sz="1800" dirty="0" smtClean="0"/>
              <a:t> =  function(){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        alert('hello')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    }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}</a:t>
            </a:r>
          </a:p>
          <a:p>
            <a:pPr>
              <a:lnSpc>
                <a:spcPct val="150000"/>
              </a:lnSpc>
            </a:pPr>
            <a:r>
              <a:rPr lang="en-US" sz="1800" dirty="0" smtClean="0">
                <a:solidFill>
                  <a:srgbClr val="00B050"/>
                </a:solidFill>
              </a:rPr>
              <a:t>welcome()</a:t>
            </a:r>
            <a:r>
              <a:rPr lang="en-US" sz="1800" dirty="0" smtClean="0"/>
              <a:t>;</a:t>
            </a:r>
            <a:r>
              <a:rPr lang="ru-RU" sz="1800" dirty="0" smtClean="0"/>
              <a:t>	</a:t>
            </a:r>
            <a:r>
              <a:rPr lang="uk-UA" sz="1800" dirty="0" smtClean="0">
                <a:solidFill>
                  <a:schemeClr val="bg1">
                    <a:lumMod val="50000"/>
                  </a:schemeClr>
                </a:solidFill>
              </a:rPr>
              <a:t>//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uk-UA" sz="1800" dirty="0" smtClean="0">
                <a:solidFill>
                  <a:schemeClr val="bg1">
                    <a:lumMod val="50000"/>
                  </a:schemeClr>
                </a:solidFill>
              </a:rPr>
              <a:t>доступна</a:t>
            </a:r>
            <a:endParaRPr lang="en-US" sz="18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Shape 163"/>
          <p:cNvSpPr txBox="1"/>
          <p:nvPr/>
        </p:nvSpPr>
        <p:spPr>
          <a:xfrm>
            <a:off x="4820790" y="2705819"/>
            <a:ext cx="3992532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Function </a:t>
            </a:r>
            <a:r>
              <a:rPr lang="en-US" sz="1800" b="1" dirty="0" smtClean="0">
                <a:solidFill>
                  <a:schemeClr val="tx1"/>
                </a:solidFill>
              </a:rPr>
              <a:t>Declaration</a:t>
            </a:r>
            <a:endParaRPr lang="en-US" sz="1800" dirty="0" smtClean="0"/>
          </a:p>
          <a:p>
            <a:pPr>
              <a:lnSpc>
                <a:spcPct val="150000"/>
              </a:lnSpc>
            </a:pPr>
            <a:r>
              <a:rPr lang="en-US" sz="1800" dirty="0" smtClean="0"/>
              <a:t>if (true) {</a:t>
            </a:r>
          </a:p>
          <a:p>
            <a:pPr lvl="1">
              <a:lnSpc>
                <a:spcPct val="150000"/>
              </a:lnSpc>
            </a:pPr>
            <a:r>
              <a:rPr lang="en-US" sz="1800" dirty="0" smtClean="0"/>
              <a:t>    function </a:t>
            </a:r>
            <a:r>
              <a:rPr lang="en-US" sz="1800" dirty="0" smtClean="0">
                <a:solidFill>
                  <a:srgbClr val="00B050"/>
                </a:solidFill>
              </a:rPr>
              <a:t>welcome()</a:t>
            </a:r>
            <a:r>
              <a:rPr lang="en-US" sz="1800" dirty="0" smtClean="0"/>
              <a:t>{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        alert('hello')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    }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}</a:t>
            </a:r>
          </a:p>
          <a:p>
            <a:pPr>
              <a:lnSpc>
                <a:spcPct val="150000"/>
              </a:lnSpc>
            </a:pPr>
            <a:r>
              <a:rPr lang="en-US" sz="1800" dirty="0" smtClean="0">
                <a:solidFill>
                  <a:srgbClr val="00B050"/>
                </a:solidFill>
              </a:rPr>
              <a:t>welcome();</a:t>
            </a:r>
            <a:r>
              <a:rPr lang="uk-UA" sz="1800" dirty="0" smtClean="0">
                <a:solidFill>
                  <a:srgbClr val="00B050"/>
                </a:solidFill>
              </a:rPr>
              <a:t> </a:t>
            </a:r>
            <a:r>
              <a:rPr lang="uk-UA" sz="1800" dirty="0" smtClean="0">
                <a:solidFill>
                  <a:schemeClr val="bg1">
                    <a:lumMod val="50000"/>
                  </a:schemeClr>
                </a:solidFill>
              </a:rPr>
              <a:t>// недоступна</a:t>
            </a:r>
            <a:endParaRPr lang="uk-UA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Функции-стрелки</a:t>
            </a:r>
            <a:endParaRPr sz="4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dirty="0" smtClean="0"/>
              <a:t>Следующий способ создания функции, который появился в </a:t>
            </a:r>
            <a:r>
              <a:rPr lang="en-US" sz="1800" dirty="0" smtClean="0"/>
              <a:t>ES6</a:t>
            </a:r>
            <a:r>
              <a:rPr lang="ru-RU" sz="1800" dirty="0" smtClean="0"/>
              <a:t> </a:t>
            </a:r>
            <a:r>
              <a:rPr lang="ru-RU" dirty="0" smtClean="0"/>
              <a:t>— </a:t>
            </a:r>
            <a:r>
              <a:rPr lang="ru-RU" sz="1800" dirty="0" smtClean="0"/>
              <a:t>это стрелочные функции.</a:t>
            </a:r>
            <a:endParaRPr lang="en-US" sz="1800" dirty="0" smtClean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>
              <a:lnSpc>
                <a:spcPct val="150000"/>
              </a:lnSpc>
            </a:pPr>
            <a:r>
              <a:rPr lang="ru-RU" sz="1800" dirty="0" smtClean="0"/>
              <a:t>Существует несколько способов написания стрелочной функции.</a:t>
            </a:r>
          </a:p>
          <a:p>
            <a:pPr>
              <a:lnSpc>
                <a:spcPct val="150000"/>
              </a:lnSpc>
            </a:pPr>
            <a:r>
              <a:rPr lang="ru-RU" sz="1800" dirty="0" smtClean="0"/>
              <a:t>Разберем по порядку</a:t>
            </a:r>
            <a:endParaRPr lang="pl-PL" sz="1800" dirty="0" smtClean="0"/>
          </a:p>
          <a:p>
            <a:pPr>
              <a:lnSpc>
                <a:spcPct val="150000"/>
              </a:lnSpc>
            </a:pPr>
            <a:endParaRPr lang="ru-RU" sz="1800" b="1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Функции-стрелки </a:t>
            </a:r>
            <a:endParaRPr sz="40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2"/>
            <a:ext cx="3768245" cy="2208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800" dirty="0" smtClean="0"/>
              <a:t>Function Expression</a:t>
            </a:r>
            <a:endParaRPr lang="ru-RU" sz="1800" dirty="0" smtClean="0"/>
          </a:p>
          <a:p>
            <a:pPr>
              <a:lnSpc>
                <a:spcPct val="150000"/>
              </a:lnSpc>
            </a:pPr>
            <a:endParaRPr lang="ru-RU" sz="1800" dirty="0" smtClean="0"/>
          </a:p>
          <a:p>
            <a:pPr>
              <a:lnSpc>
                <a:spcPct val="150000"/>
              </a:lnSpc>
            </a:pPr>
            <a:r>
              <a:rPr lang="en-US" sz="1800" dirty="0" smtClean="0"/>
              <a:t>let </a:t>
            </a:r>
            <a:r>
              <a:rPr lang="en-US" sz="1800" dirty="0" err="1" smtClean="0"/>
              <a:t>foo</a:t>
            </a:r>
            <a:r>
              <a:rPr lang="en-US" sz="1800" dirty="0" smtClean="0"/>
              <a:t> </a:t>
            </a:r>
            <a:r>
              <a:rPr lang="ru-RU" sz="1800" dirty="0" smtClean="0"/>
              <a:t>= </a:t>
            </a:r>
            <a:r>
              <a:rPr lang="en-US" sz="1800" dirty="0" smtClean="0">
                <a:solidFill>
                  <a:srgbClr val="FF0000"/>
                </a:solidFill>
              </a:rPr>
              <a:t>function () </a:t>
            </a:r>
            <a:r>
              <a:rPr lang="en-US" sz="1800" dirty="0" smtClean="0"/>
              <a:t>{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      console.log('Hello');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}</a:t>
            </a:r>
          </a:p>
        </p:txBody>
      </p:sp>
      <p:sp>
        <p:nvSpPr>
          <p:cNvPr id="9" name="Shape 163"/>
          <p:cNvSpPr txBox="1"/>
          <p:nvPr/>
        </p:nvSpPr>
        <p:spPr>
          <a:xfrm>
            <a:off x="4561997" y="2679940"/>
            <a:ext cx="3768245" cy="2159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dirty="0" smtClean="0"/>
              <a:t>Функция стрелка</a:t>
            </a:r>
            <a:endParaRPr lang="en-US" sz="1800" dirty="0" smtClean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>
              <a:lnSpc>
                <a:spcPct val="150000"/>
              </a:lnSpc>
            </a:pPr>
            <a:r>
              <a:rPr lang="en-US" sz="1800" dirty="0" smtClean="0"/>
              <a:t>let </a:t>
            </a:r>
            <a:r>
              <a:rPr lang="en-US" sz="1800" dirty="0" err="1" smtClean="0"/>
              <a:t>foo</a:t>
            </a:r>
            <a:r>
              <a:rPr lang="en-US" sz="1800" dirty="0" smtClean="0"/>
              <a:t> = </a:t>
            </a:r>
            <a:r>
              <a:rPr lang="en-US" sz="1800" dirty="0" smtClean="0">
                <a:solidFill>
                  <a:srgbClr val="FF0000"/>
                </a:solidFill>
              </a:rPr>
              <a:t>() =&gt; </a:t>
            </a:r>
            <a:r>
              <a:rPr lang="en-US" sz="1800" dirty="0" smtClean="0"/>
              <a:t>{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      console.log('Hello');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}</a:t>
            </a:r>
            <a:endParaRPr lang="ru-RU" sz="1800" b="1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0" name="Shape 163"/>
          <p:cNvSpPr txBox="1"/>
          <p:nvPr/>
        </p:nvSpPr>
        <p:spPr>
          <a:xfrm>
            <a:off x="467325" y="5244860"/>
            <a:ext cx="8107331" cy="1121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dirty="0" smtClean="0">
                <a:solidFill>
                  <a:schemeClr val="tx1"/>
                </a:solidFill>
              </a:rPr>
              <a:t>Опускаем слово </a:t>
            </a:r>
            <a:r>
              <a:rPr lang="en-US" sz="1800" dirty="0" smtClean="0">
                <a:solidFill>
                  <a:schemeClr val="tx1"/>
                </a:solidFill>
              </a:rPr>
              <a:t>function</a:t>
            </a:r>
            <a:r>
              <a:rPr lang="ru-RU" sz="1800" dirty="0" smtClean="0">
                <a:solidFill>
                  <a:schemeClr val="tx1"/>
                </a:solidFill>
              </a:rPr>
              <a:t> и добавляем стрелку. Если параметров нет </a:t>
            </a:r>
            <a:r>
              <a:rPr lang="ru-RU" dirty="0"/>
              <a:t>—</a:t>
            </a:r>
            <a:r>
              <a:rPr lang="ru-RU" sz="1800" dirty="0" smtClean="0">
                <a:solidFill>
                  <a:schemeClr val="tx1"/>
                </a:solidFill>
              </a:rPr>
              <a:t> нужно обязательно указать пустые скобки </a:t>
            </a:r>
            <a:r>
              <a:rPr lang="ru-RU" dirty="0"/>
              <a:t>—</a:t>
            </a:r>
            <a:r>
              <a:rPr lang="ru-RU" sz="1800" dirty="0" smtClean="0">
                <a:solidFill>
                  <a:schemeClr val="tx1"/>
                </a:solidFill>
              </a:rPr>
              <a:t> ()</a:t>
            </a:r>
            <a:endParaRPr lang="ru-RU" sz="1800" b="1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Функции-стрелки </a:t>
            </a:r>
            <a:endParaRPr sz="40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3768245" cy="2432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800" dirty="0" smtClean="0"/>
              <a:t>Function Expression</a:t>
            </a:r>
            <a:endParaRPr lang="ru-RU" sz="1800" dirty="0" smtClean="0"/>
          </a:p>
          <a:p>
            <a:pPr>
              <a:lnSpc>
                <a:spcPct val="150000"/>
              </a:lnSpc>
            </a:pPr>
            <a:endParaRPr lang="ru-RU" sz="1800" dirty="0" smtClean="0"/>
          </a:p>
          <a:p>
            <a:r>
              <a:rPr lang="en-US" sz="1800" dirty="0" smtClean="0"/>
              <a:t>let </a:t>
            </a:r>
            <a:r>
              <a:rPr lang="en-US" sz="1800" dirty="0" err="1" smtClean="0"/>
              <a:t>foo</a:t>
            </a:r>
            <a:r>
              <a:rPr lang="en-US" sz="1800" dirty="0" smtClean="0"/>
              <a:t> </a:t>
            </a:r>
            <a:r>
              <a:rPr lang="ru-RU" sz="1800" dirty="0" smtClean="0"/>
              <a:t>= </a:t>
            </a:r>
            <a:r>
              <a:rPr lang="en-US" sz="1800" dirty="0" smtClean="0">
                <a:solidFill>
                  <a:srgbClr val="FF0000"/>
                </a:solidFill>
              </a:rPr>
              <a:t>function (a) </a:t>
            </a:r>
            <a:r>
              <a:rPr lang="en-US" sz="1800" dirty="0" smtClean="0"/>
              <a:t>{</a:t>
            </a:r>
          </a:p>
          <a:p>
            <a:r>
              <a:rPr lang="en-US" sz="1800" dirty="0" smtClean="0"/>
              <a:t>      console.log('Hello');</a:t>
            </a:r>
          </a:p>
          <a:p>
            <a:r>
              <a:rPr lang="en-US" sz="1800" dirty="0" smtClean="0"/>
              <a:t>      console.log(a * a);</a:t>
            </a:r>
          </a:p>
          <a:p>
            <a:r>
              <a:rPr lang="en-US" sz="1800" dirty="0" smtClean="0"/>
              <a:t>}</a:t>
            </a:r>
          </a:p>
          <a:p>
            <a:r>
              <a:rPr lang="en-US" sz="1800" dirty="0" err="1" smtClean="0"/>
              <a:t>foo</a:t>
            </a:r>
            <a:r>
              <a:rPr lang="en-US" sz="1800" dirty="0" smtClean="0"/>
              <a:t>(10);</a:t>
            </a:r>
            <a:endParaRPr lang="ru-RU" sz="1800" b="1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  <a:p>
            <a:pPr>
              <a:lnSpc>
                <a:spcPct val="150000"/>
              </a:lnSpc>
            </a:pPr>
            <a:endParaRPr lang="en-US" sz="1800" dirty="0" smtClean="0"/>
          </a:p>
        </p:txBody>
      </p:sp>
      <p:sp>
        <p:nvSpPr>
          <p:cNvPr id="9" name="Shape 163"/>
          <p:cNvSpPr txBox="1"/>
          <p:nvPr/>
        </p:nvSpPr>
        <p:spPr>
          <a:xfrm>
            <a:off x="4561997" y="2679941"/>
            <a:ext cx="3768245" cy="2401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800" dirty="0" smtClean="0"/>
              <a:t> </a:t>
            </a:r>
            <a:r>
              <a:rPr lang="ru-RU" sz="1800" dirty="0" smtClean="0"/>
              <a:t>Функция стрелка</a:t>
            </a:r>
            <a:endParaRPr lang="en-US" sz="1800" dirty="0" smtClean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r>
              <a:rPr lang="en-US" sz="1800" dirty="0" smtClean="0"/>
              <a:t>let </a:t>
            </a:r>
            <a:r>
              <a:rPr lang="en-US" sz="1800" dirty="0" err="1" smtClean="0"/>
              <a:t>foo</a:t>
            </a:r>
            <a:r>
              <a:rPr lang="en-US" sz="1800" dirty="0" smtClean="0"/>
              <a:t> = </a:t>
            </a:r>
            <a:r>
              <a:rPr lang="en-US" sz="1800" dirty="0" smtClean="0">
                <a:solidFill>
                  <a:srgbClr val="FF0000"/>
                </a:solidFill>
              </a:rPr>
              <a:t>a =&gt; </a:t>
            </a:r>
            <a:r>
              <a:rPr lang="en-US" sz="1800" dirty="0" smtClean="0"/>
              <a:t>{</a:t>
            </a:r>
          </a:p>
          <a:p>
            <a:r>
              <a:rPr lang="en-US" sz="1800" dirty="0" smtClean="0"/>
              <a:t>      console.log('Hello');</a:t>
            </a:r>
          </a:p>
          <a:p>
            <a:r>
              <a:rPr lang="en-US" sz="1800" dirty="0" smtClean="0"/>
              <a:t>      console.log(a * a);</a:t>
            </a:r>
          </a:p>
          <a:p>
            <a:r>
              <a:rPr lang="en-US" sz="1800" dirty="0" smtClean="0"/>
              <a:t>}</a:t>
            </a:r>
          </a:p>
          <a:p>
            <a:r>
              <a:rPr lang="en-US" sz="1800" dirty="0" err="1" smtClean="0"/>
              <a:t>foo</a:t>
            </a:r>
            <a:r>
              <a:rPr lang="en-US" sz="1800" dirty="0" smtClean="0"/>
              <a:t>(10);</a:t>
            </a:r>
            <a:endParaRPr lang="ru-RU" sz="1800" b="1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0" name="Shape 163"/>
          <p:cNvSpPr txBox="1"/>
          <p:nvPr/>
        </p:nvSpPr>
        <p:spPr>
          <a:xfrm>
            <a:off x="467325" y="5244860"/>
            <a:ext cx="8107331" cy="1121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Если</a:t>
            </a:r>
            <a:r>
              <a:rPr lang="uk-UA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параметр один, </a:t>
            </a: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тогда</a:t>
            </a:r>
            <a:r>
              <a:rPr lang="uk-UA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круглые скобки можно не указывать.</a:t>
            </a:r>
          </a:p>
          <a:p>
            <a:pPr>
              <a:lnSpc>
                <a:spcPct val="150000"/>
              </a:lnSpc>
            </a:pP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Если параметр указать в круглых скобках  </a:t>
            </a:r>
            <a:r>
              <a:rPr lang="ru-RU" sz="1800" dirty="0" smtClean="0">
                <a:solidFill>
                  <a:srgbClr val="FF0000"/>
                </a:solidFill>
              </a:rPr>
              <a:t>(</a:t>
            </a:r>
            <a:r>
              <a:rPr lang="en-US" sz="1800" dirty="0" smtClean="0">
                <a:solidFill>
                  <a:srgbClr val="FF0000"/>
                </a:solidFill>
              </a:rPr>
              <a:t>a</a:t>
            </a:r>
            <a:r>
              <a:rPr lang="ru-RU" sz="1800" dirty="0" smtClean="0">
                <a:solidFill>
                  <a:srgbClr val="FF0000"/>
                </a:solidFill>
              </a:rPr>
              <a:t>)</a:t>
            </a:r>
            <a:r>
              <a:rPr lang="en-US" sz="1800" dirty="0" smtClean="0">
                <a:solidFill>
                  <a:srgbClr val="FF0000"/>
                </a:solidFill>
              </a:rPr>
              <a:t> =&gt; </a:t>
            </a:r>
            <a:r>
              <a:rPr lang="ru-RU" sz="1800" dirty="0" smtClean="0">
                <a:solidFill>
                  <a:srgbClr val="FF0000"/>
                </a:solidFill>
              </a:rPr>
              <a:t>  </a:t>
            </a:r>
            <a:r>
              <a:rPr lang="ru-RU" sz="1800" dirty="0" smtClean="0">
                <a:solidFill>
                  <a:schemeClr val="tx1"/>
                </a:solidFill>
              </a:rPr>
              <a:t>работать будет.</a:t>
            </a:r>
            <a:endParaRPr lang="ru-RU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Функции-стрелки.</a:t>
            </a:r>
            <a:endParaRPr sz="4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3768245" cy="2432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800" dirty="0" smtClean="0"/>
              <a:t>Function Expression</a:t>
            </a:r>
            <a:endParaRPr lang="ru-RU" sz="1800" dirty="0" smtClean="0"/>
          </a:p>
          <a:p>
            <a:pPr>
              <a:lnSpc>
                <a:spcPct val="150000"/>
              </a:lnSpc>
            </a:pPr>
            <a:endParaRPr lang="ru-RU" sz="1800" dirty="0" smtClean="0"/>
          </a:p>
          <a:p>
            <a:r>
              <a:rPr lang="en-US" sz="1800" dirty="0" smtClean="0"/>
              <a:t>let </a:t>
            </a:r>
            <a:r>
              <a:rPr lang="en-US" sz="1800" dirty="0" err="1" smtClean="0"/>
              <a:t>foo</a:t>
            </a:r>
            <a:r>
              <a:rPr lang="en-US" sz="1800" dirty="0" smtClean="0"/>
              <a:t> </a:t>
            </a:r>
            <a:r>
              <a:rPr lang="ru-RU" sz="1800" dirty="0" smtClean="0"/>
              <a:t>= </a:t>
            </a:r>
            <a:r>
              <a:rPr lang="en-US" sz="1800" dirty="0" smtClean="0">
                <a:solidFill>
                  <a:srgbClr val="FF0000"/>
                </a:solidFill>
              </a:rPr>
              <a:t>function (a</a:t>
            </a:r>
            <a:r>
              <a:rPr lang="pl-PL" sz="1800" dirty="0" smtClean="0">
                <a:solidFill>
                  <a:srgbClr val="FF0000"/>
                </a:solidFill>
              </a:rPr>
              <a:t>, b</a:t>
            </a:r>
            <a:r>
              <a:rPr lang="en-US" sz="1800" dirty="0" smtClean="0">
                <a:solidFill>
                  <a:srgbClr val="FF0000"/>
                </a:solidFill>
              </a:rPr>
              <a:t>) </a:t>
            </a:r>
            <a:r>
              <a:rPr lang="en-US" sz="1800" dirty="0" smtClean="0"/>
              <a:t>{</a:t>
            </a:r>
          </a:p>
          <a:p>
            <a:r>
              <a:rPr lang="en-US" sz="1800" dirty="0" smtClean="0"/>
              <a:t>      console.log('Hello');</a:t>
            </a:r>
          </a:p>
          <a:p>
            <a:r>
              <a:rPr lang="en-US" sz="1800" dirty="0" smtClean="0"/>
              <a:t>      console.log(a * </a:t>
            </a:r>
            <a:r>
              <a:rPr lang="pl-PL" sz="1800" dirty="0" smtClean="0"/>
              <a:t>b</a:t>
            </a:r>
            <a:r>
              <a:rPr lang="en-US" sz="1800" dirty="0" smtClean="0"/>
              <a:t>);</a:t>
            </a:r>
          </a:p>
          <a:p>
            <a:r>
              <a:rPr lang="en-US" sz="1800" dirty="0" smtClean="0"/>
              <a:t>}</a:t>
            </a:r>
          </a:p>
          <a:p>
            <a:r>
              <a:rPr lang="en-US" sz="1800" dirty="0" err="1" smtClean="0"/>
              <a:t>foo</a:t>
            </a:r>
            <a:r>
              <a:rPr lang="en-US" sz="1800" dirty="0" smtClean="0"/>
              <a:t>(10</a:t>
            </a:r>
            <a:r>
              <a:rPr lang="pl-PL" sz="1800" dirty="0" smtClean="0"/>
              <a:t>, 5</a:t>
            </a:r>
            <a:r>
              <a:rPr lang="en-US" sz="1800" dirty="0" smtClean="0"/>
              <a:t>);</a:t>
            </a:r>
            <a:endParaRPr lang="ru-RU" sz="1800" b="1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  <a:p>
            <a:pPr>
              <a:lnSpc>
                <a:spcPct val="150000"/>
              </a:lnSpc>
            </a:pPr>
            <a:endParaRPr lang="en-US" sz="1800" dirty="0" smtClean="0"/>
          </a:p>
        </p:txBody>
      </p:sp>
      <p:sp>
        <p:nvSpPr>
          <p:cNvPr id="9" name="Shape 163"/>
          <p:cNvSpPr txBox="1"/>
          <p:nvPr/>
        </p:nvSpPr>
        <p:spPr>
          <a:xfrm>
            <a:off x="4561997" y="2679941"/>
            <a:ext cx="3768245" cy="2401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800" dirty="0" smtClean="0"/>
              <a:t> </a:t>
            </a:r>
            <a:r>
              <a:rPr lang="ru-RU" sz="1800" dirty="0" smtClean="0"/>
              <a:t>Функция стрелка</a:t>
            </a:r>
            <a:endParaRPr lang="en-US" sz="1800" dirty="0" smtClean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r>
              <a:rPr lang="en-US" sz="1800" dirty="0" smtClean="0"/>
              <a:t>let </a:t>
            </a:r>
            <a:r>
              <a:rPr lang="en-US" sz="1800" dirty="0" err="1" smtClean="0"/>
              <a:t>foo</a:t>
            </a:r>
            <a:r>
              <a:rPr lang="en-US" sz="1800" dirty="0" smtClean="0"/>
              <a:t> = </a:t>
            </a:r>
            <a:r>
              <a:rPr lang="pl-PL" sz="1800" dirty="0" smtClean="0">
                <a:solidFill>
                  <a:srgbClr val="FF0000"/>
                </a:solidFill>
              </a:rPr>
              <a:t>(</a:t>
            </a:r>
            <a:r>
              <a:rPr lang="en-US" sz="1800" dirty="0" smtClean="0">
                <a:solidFill>
                  <a:srgbClr val="FF0000"/>
                </a:solidFill>
              </a:rPr>
              <a:t>a</a:t>
            </a:r>
            <a:r>
              <a:rPr lang="pl-PL" sz="1800" dirty="0" smtClean="0">
                <a:solidFill>
                  <a:srgbClr val="FF0000"/>
                </a:solidFill>
              </a:rPr>
              <a:t>, b)</a:t>
            </a:r>
            <a:r>
              <a:rPr lang="en-US" sz="1800" dirty="0" smtClean="0">
                <a:solidFill>
                  <a:srgbClr val="FF0000"/>
                </a:solidFill>
              </a:rPr>
              <a:t> =&gt; </a:t>
            </a:r>
            <a:r>
              <a:rPr lang="en-US" sz="1800" dirty="0" smtClean="0"/>
              <a:t>{</a:t>
            </a:r>
          </a:p>
          <a:p>
            <a:r>
              <a:rPr lang="en-US" sz="1800" dirty="0" smtClean="0"/>
              <a:t>      console.log('Hello');</a:t>
            </a:r>
          </a:p>
          <a:p>
            <a:r>
              <a:rPr lang="en-US" sz="1800" dirty="0" smtClean="0"/>
              <a:t>      console.log(a * </a:t>
            </a:r>
            <a:r>
              <a:rPr lang="pl-PL" sz="1800" dirty="0" smtClean="0"/>
              <a:t>b</a:t>
            </a:r>
            <a:r>
              <a:rPr lang="en-US" sz="1800" dirty="0" smtClean="0"/>
              <a:t>);</a:t>
            </a:r>
          </a:p>
          <a:p>
            <a:r>
              <a:rPr lang="en-US" sz="1800" dirty="0" smtClean="0"/>
              <a:t>}</a:t>
            </a:r>
          </a:p>
          <a:p>
            <a:r>
              <a:rPr lang="en-US" sz="1800" dirty="0" err="1" smtClean="0"/>
              <a:t>foo</a:t>
            </a:r>
            <a:r>
              <a:rPr lang="en-US" sz="1800" dirty="0" smtClean="0"/>
              <a:t>(10</a:t>
            </a:r>
            <a:r>
              <a:rPr lang="pl-PL" sz="1800" dirty="0" smtClean="0"/>
              <a:t>, 5</a:t>
            </a:r>
            <a:r>
              <a:rPr lang="en-US" sz="1800" dirty="0" smtClean="0"/>
              <a:t>);</a:t>
            </a:r>
            <a:endParaRPr lang="ru-RU" sz="1800" b="1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0" name="Shape 163"/>
          <p:cNvSpPr txBox="1"/>
          <p:nvPr/>
        </p:nvSpPr>
        <p:spPr>
          <a:xfrm>
            <a:off x="467325" y="5244860"/>
            <a:ext cx="8107331" cy="1121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Если</a:t>
            </a:r>
            <a:r>
              <a:rPr lang="uk-UA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параметров несколько, в круглых скобках перечисляем через запятую.</a:t>
            </a:r>
          </a:p>
        </p:txBody>
      </p:sp>
    </p:spTree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Функции-стрелки. </a:t>
            </a:r>
            <a:endParaRPr sz="4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3768245" cy="2432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800" dirty="0" smtClean="0"/>
              <a:t>Function Expression</a:t>
            </a:r>
            <a:endParaRPr lang="ru-RU" sz="1800" dirty="0" smtClean="0"/>
          </a:p>
          <a:p>
            <a:pPr>
              <a:lnSpc>
                <a:spcPct val="150000"/>
              </a:lnSpc>
            </a:pPr>
            <a:endParaRPr lang="ru-RU" sz="1800" dirty="0" smtClean="0"/>
          </a:p>
          <a:p>
            <a:r>
              <a:rPr lang="en-US" sz="1800" dirty="0" smtClean="0"/>
              <a:t>let </a:t>
            </a:r>
            <a:r>
              <a:rPr lang="en-US" sz="1800" dirty="0" err="1" smtClean="0"/>
              <a:t>foo</a:t>
            </a:r>
            <a:r>
              <a:rPr lang="en-US" sz="1800" dirty="0" smtClean="0"/>
              <a:t> = function (a, b) {</a:t>
            </a:r>
          </a:p>
          <a:p>
            <a:r>
              <a:rPr lang="en-US" sz="1800" dirty="0" smtClean="0"/>
              <a:t>  return a * b;</a:t>
            </a:r>
          </a:p>
          <a:p>
            <a:r>
              <a:rPr lang="en-US" sz="1800" dirty="0" smtClean="0"/>
              <a:t>}</a:t>
            </a:r>
          </a:p>
          <a:p>
            <a:r>
              <a:rPr lang="en-US" sz="1800" dirty="0" smtClean="0"/>
              <a:t>console.log(</a:t>
            </a:r>
            <a:r>
              <a:rPr lang="en-US" sz="1800" dirty="0" err="1" smtClean="0"/>
              <a:t>foo</a:t>
            </a:r>
            <a:r>
              <a:rPr lang="en-US" sz="1800" dirty="0" smtClean="0"/>
              <a:t>(10, 5));</a:t>
            </a:r>
          </a:p>
        </p:txBody>
      </p:sp>
      <p:sp>
        <p:nvSpPr>
          <p:cNvPr id="9" name="Shape 163"/>
          <p:cNvSpPr txBox="1"/>
          <p:nvPr/>
        </p:nvSpPr>
        <p:spPr>
          <a:xfrm>
            <a:off x="4561997" y="2679941"/>
            <a:ext cx="3768245" cy="2401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800" dirty="0" smtClean="0"/>
              <a:t> </a:t>
            </a:r>
            <a:r>
              <a:rPr lang="ru-RU" sz="1800" dirty="0" smtClean="0"/>
              <a:t>Функция стрелка</a:t>
            </a:r>
            <a:endParaRPr lang="en-US" sz="1800" dirty="0" smtClean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r>
              <a:rPr lang="en-US" sz="1800" dirty="0" smtClean="0"/>
              <a:t>let </a:t>
            </a:r>
            <a:r>
              <a:rPr lang="en-US" sz="1800" dirty="0" err="1" smtClean="0"/>
              <a:t>foo</a:t>
            </a:r>
            <a:r>
              <a:rPr lang="en-US" sz="1800" dirty="0" smtClean="0"/>
              <a:t> = (a, b) =&gt; {</a:t>
            </a:r>
          </a:p>
          <a:p>
            <a:r>
              <a:rPr lang="en-US" sz="1800" dirty="0" smtClean="0"/>
              <a:t>   return a * b;</a:t>
            </a:r>
          </a:p>
          <a:p>
            <a:r>
              <a:rPr lang="en-US" sz="1800" dirty="0" smtClean="0"/>
              <a:t>}</a:t>
            </a:r>
          </a:p>
          <a:p>
            <a:r>
              <a:rPr lang="en-US" sz="1800" dirty="0" smtClean="0"/>
              <a:t>console.log(</a:t>
            </a:r>
            <a:r>
              <a:rPr lang="en-US" sz="1800" dirty="0" err="1" smtClean="0"/>
              <a:t>foo</a:t>
            </a:r>
            <a:r>
              <a:rPr lang="en-US" sz="1800" dirty="0" smtClean="0"/>
              <a:t>(10, 5));</a:t>
            </a:r>
            <a:endParaRPr lang="ru-RU" sz="1800" b="1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0" name="Shape 163"/>
          <p:cNvSpPr txBox="1"/>
          <p:nvPr/>
        </p:nvSpPr>
        <p:spPr>
          <a:xfrm>
            <a:off x="467325" y="5244860"/>
            <a:ext cx="8107331" cy="1121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Если</a:t>
            </a:r>
            <a:r>
              <a:rPr lang="uk-UA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функция должна что-то возвращать, тогда используем </a:t>
            </a:r>
            <a:r>
              <a:rPr lang="en-US" sz="1800" dirty="0" smtClean="0"/>
              <a:t>return </a:t>
            </a:r>
            <a:endParaRPr lang="ru-RU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Функции-стрелки. </a:t>
            </a:r>
            <a:endParaRPr sz="4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3768245" cy="2432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800" dirty="0" smtClean="0"/>
              <a:t>Function Expression</a:t>
            </a:r>
            <a:endParaRPr lang="ru-RU" sz="1800" dirty="0" smtClean="0"/>
          </a:p>
          <a:p>
            <a:pPr>
              <a:lnSpc>
                <a:spcPct val="150000"/>
              </a:lnSpc>
            </a:pPr>
            <a:endParaRPr lang="ru-RU" sz="1800" dirty="0" smtClean="0"/>
          </a:p>
          <a:p>
            <a:r>
              <a:rPr lang="en-US" sz="1800" dirty="0" smtClean="0"/>
              <a:t>let </a:t>
            </a:r>
            <a:r>
              <a:rPr lang="en-US" sz="1800" dirty="0" err="1" smtClean="0"/>
              <a:t>foo</a:t>
            </a:r>
            <a:r>
              <a:rPr lang="en-US" sz="1800" dirty="0" smtClean="0"/>
              <a:t> = function (a, b) {</a:t>
            </a:r>
          </a:p>
          <a:p>
            <a:r>
              <a:rPr lang="ru-RU" sz="1800" dirty="0" smtClean="0"/>
              <a:t>    </a:t>
            </a:r>
            <a:r>
              <a:rPr lang="en-US" sz="1800" dirty="0" smtClean="0"/>
              <a:t>a * b;</a:t>
            </a:r>
          </a:p>
          <a:p>
            <a:r>
              <a:rPr lang="en-US" sz="1800" dirty="0" smtClean="0"/>
              <a:t>}</a:t>
            </a:r>
          </a:p>
          <a:p>
            <a:r>
              <a:rPr lang="en-US" sz="1800" dirty="0" smtClean="0"/>
              <a:t>console.log(</a:t>
            </a:r>
            <a:r>
              <a:rPr lang="en-US" sz="1800" dirty="0" err="1" smtClean="0"/>
              <a:t>foo</a:t>
            </a:r>
            <a:r>
              <a:rPr lang="en-US" sz="1800" dirty="0" smtClean="0"/>
              <a:t>(10, 5));</a:t>
            </a:r>
            <a:r>
              <a:rPr lang="ru-RU" sz="1800" dirty="0" smtClean="0"/>
              <a:t> </a:t>
            </a:r>
            <a:r>
              <a:rPr lang="ru-RU" sz="1800" dirty="0" smtClean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undefined</a:t>
            </a:r>
            <a:r>
              <a:rPr lang="ru-RU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endParaRPr lang="en-US" sz="1800" dirty="0" smtClean="0"/>
          </a:p>
        </p:txBody>
      </p:sp>
      <p:sp>
        <p:nvSpPr>
          <p:cNvPr id="9" name="Shape 163"/>
          <p:cNvSpPr txBox="1"/>
          <p:nvPr/>
        </p:nvSpPr>
        <p:spPr>
          <a:xfrm>
            <a:off x="4561997" y="2679941"/>
            <a:ext cx="3768245" cy="2401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800" dirty="0" smtClean="0"/>
              <a:t> </a:t>
            </a:r>
            <a:r>
              <a:rPr lang="ru-RU" sz="1800" dirty="0" smtClean="0"/>
              <a:t>Функция стрелка</a:t>
            </a:r>
            <a:endParaRPr lang="en-US" sz="1800" dirty="0" smtClean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r>
              <a:rPr lang="en-US" sz="1800" dirty="0" smtClean="0"/>
              <a:t>let </a:t>
            </a:r>
            <a:r>
              <a:rPr lang="en-US" sz="1800" dirty="0" err="1" smtClean="0"/>
              <a:t>foo</a:t>
            </a:r>
            <a:r>
              <a:rPr lang="en-US" sz="1800" dirty="0" smtClean="0"/>
              <a:t> = (a, b) =&gt; {</a:t>
            </a:r>
          </a:p>
          <a:p>
            <a:r>
              <a:rPr lang="ru-RU" sz="1800" dirty="0" smtClean="0"/>
              <a:t>    </a:t>
            </a:r>
            <a:r>
              <a:rPr lang="en-US" sz="1800" dirty="0" smtClean="0"/>
              <a:t>a * b;</a:t>
            </a:r>
          </a:p>
          <a:p>
            <a:r>
              <a:rPr lang="en-US" sz="1800" dirty="0" smtClean="0"/>
              <a:t>}</a:t>
            </a:r>
          </a:p>
          <a:p>
            <a:r>
              <a:rPr lang="en-US" sz="1800" dirty="0" smtClean="0"/>
              <a:t>console.log(</a:t>
            </a:r>
            <a:r>
              <a:rPr lang="en-US" sz="1800" dirty="0" err="1" smtClean="0"/>
              <a:t>foo</a:t>
            </a:r>
            <a:r>
              <a:rPr lang="en-US" sz="1800" dirty="0" smtClean="0"/>
              <a:t>(10, 5));</a:t>
            </a:r>
            <a:r>
              <a:rPr lang="ru-RU" sz="1800" dirty="0" smtClean="0"/>
              <a:t> </a:t>
            </a:r>
            <a:r>
              <a:rPr lang="ru-RU" sz="1800" dirty="0" smtClean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undefined</a:t>
            </a:r>
            <a:r>
              <a:rPr lang="ru-RU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endParaRPr lang="ru-RU" sz="18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endParaRPr lang="ru-RU" sz="1800" b="1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0" name="Shape 163"/>
          <p:cNvSpPr txBox="1"/>
          <p:nvPr/>
        </p:nvSpPr>
        <p:spPr>
          <a:xfrm>
            <a:off x="467325" y="5244860"/>
            <a:ext cx="8107331" cy="1121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Убираем </a:t>
            </a:r>
            <a:r>
              <a:rPr lang="en-US" sz="1800" dirty="0" smtClean="0"/>
              <a:t>return</a:t>
            </a:r>
            <a:r>
              <a:rPr lang="ru-RU" sz="1800" dirty="0" smtClean="0"/>
              <a:t>. Получаем </a:t>
            </a:r>
            <a:r>
              <a:rPr lang="en-US" sz="1800" dirty="0" smtClean="0"/>
              <a:t>undefined</a:t>
            </a: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</a:p>
        </p:txBody>
      </p:sp>
    </p:spTree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Функции-стрелки. </a:t>
            </a:r>
            <a:endParaRPr sz="4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3768245" cy="2432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800" dirty="0" smtClean="0"/>
              <a:t>Function Expression</a:t>
            </a:r>
            <a:endParaRPr lang="ru-RU" sz="1800" dirty="0" smtClean="0"/>
          </a:p>
          <a:p>
            <a:pPr>
              <a:lnSpc>
                <a:spcPct val="150000"/>
              </a:lnSpc>
            </a:pPr>
            <a:endParaRPr lang="ru-RU" sz="1800" dirty="0" smtClean="0"/>
          </a:p>
          <a:p>
            <a:r>
              <a:rPr lang="en-US" sz="1800" dirty="0" smtClean="0"/>
              <a:t>let </a:t>
            </a:r>
            <a:r>
              <a:rPr lang="en-US" sz="1800" dirty="0" err="1" smtClean="0"/>
              <a:t>foo</a:t>
            </a:r>
            <a:r>
              <a:rPr lang="en-US" sz="1800" dirty="0" smtClean="0"/>
              <a:t> = function (a, b) {</a:t>
            </a:r>
          </a:p>
          <a:p>
            <a:r>
              <a:rPr lang="en-US" sz="1800" dirty="0" smtClean="0"/>
              <a:t>  return a * b;</a:t>
            </a:r>
          </a:p>
          <a:p>
            <a:r>
              <a:rPr lang="en-US" sz="1800" dirty="0" smtClean="0"/>
              <a:t>}</a:t>
            </a:r>
          </a:p>
          <a:p>
            <a:r>
              <a:rPr lang="en-US" sz="1800" dirty="0" smtClean="0"/>
              <a:t>console.log(</a:t>
            </a:r>
            <a:r>
              <a:rPr lang="en-US" sz="1800" dirty="0" err="1" smtClean="0"/>
              <a:t>foo</a:t>
            </a:r>
            <a:r>
              <a:rPr lang="en-US" sz="1800" dirty="0" smtClean="0"/>
              <a:t>(10, 5));</a:t>
            </a:r>
          </a:p>
        </p:txBody>
      </p:sp>
      <p:sp>
        <p:nvSpPr>
          <p:cNvPr id="9" name="Shape 163"/>
          <p:cNvSpPr txBox="1"/>
          <p:nvPr/>
        </p:nvSpPr>
        <p:spPr>
          <a:xfrm>
            <a:off x="4561997" y="2679941"/>
            <a:ext cx="3768245" cy="2401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800" dirty="0" smtClean="0"/>
              <a:t> </a:t>
            </a:r>
            <a:r>
              <a:rPr lang="ru-RU" sz="1800" dirty="0" smtClean="0"/>
              <a:t>Функция стрелка</a:t>
            </a:r>
            <a:endParaRPr lang="en-US" sz="1800" dirty="0" smtClean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r>
              <a:rPr lang="en-US" sz="1800" dirty="0" smtClean="0"/>
              <a:t>let </a:t>
            </a:r>
            <a:r>
              <a:rPr lang="en-US" sz="1800" dirty="0" err="1" smtClean="0"/>
              <a:t>foo</a:t>
            </a:r>
            <a:r>
              <a:rPr lang="en-US" sz="1800" dirty="0" smtClean="0"/>
              <a:t> = (a, b) =&gt; a * b;</a:t>
            </a:r>
          </a:p>
          <a:p>
            <a:r>
              <a:rPr lang="en-US" sz="1800" dirty="0" smtClean="0"/>
              <a:t>console.log(</a:t>
            </a:r>
            <a:r>
              <a:rPr lang="en-US" sz="1800" dirty="0" err="1" smtClean="0"/>
              <a:t>foo</a:t>
            </a:r>
            <a:r>
              <a:rPr lang="en-US" sz="1800" dirty="0" smtClean="0"/>
              <a:t>(10, 5));</a:t>
            </a:r>
            <a:r>
              <a:rPr lang="ru-RU" sz="1800" dirty="0" smtClean="0"/>
              <a:t> </a:t>
            </a:r>
            <a:r>
              <a:rPr lang="ru-RU" sz="1600" dirty="0" smtClean="0">
                <a:solidFill>
                  <a:schemeClr val="bg1">
                    <a:lumMod val="50000"/>
                  </a:schemeClr>
                </a:solidFill>
              </a:rPr>
              <a:t>// 50</a:t>
            </a:r>
          </a:p>
        </p:txBody>
      </p:sp>
      <p:sp>
        <p:nvSpPr>
          <p:cNvPr id="10" name="Shape 163"/>
          <p:cNvSpPr txBox="1"/>
          <p:nvPr/>
        </p:nvSpPr>
        <p:spPr>
          <a:xfrm>
            <a:off x="467325" y="5244860"/>
            <a:ext cx="8107331" cy="1121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Убираем фигурные скобки. Если функция имеет одно действие и написана в одну строку, </a:t>
            </a:r>
            <a:r>
              <a:rPr lang="pl-PL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return</a:t>
            </a: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у нее есть по умолчанию.</a:t>
            </a:r>
          </a:p>
        </p:txBody>
      </p:sp>
    </p:spTree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Функции-стрелки  </a:t>
            </a:r>
            <a:endParaRPr sz="40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63"/>
          <p:cNvSpPr txBox="1"/>
          <p:nvPr/>
        </p:nvSpPr>
        <p:spPr>
          <a:xfrm>
            <a:off x="467325" y="2743200"/>
            <a:ext cx="8107331" cy="362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 итоге есть несколько вариантов использования функции-стрелки.</a:t>
            </a:r>
          </a:p>
          <a:p>
            <a:pPr>
              <a:lnSpc>
                <a:spcPct val="150000"/>
              </a:lnSpc>
            </a:pP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Есть еще одна важная особенность, которая пока нам не нужна, рассмотрим эту особенность стрелочной функции в теме Объекты.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Функция</a:t>
            </a:r>
            <a:endParaRPr sz="4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let age = 24;</a:t>
            </a:r>
          </a:p>
          <a:p>
            <a:pPr lvl="0"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function </a:t>
            </a:r>
            <a:r>
              <a:rPr lang="en-US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fooAge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 () {</a:t>
            </a:r>
          </a:p>
          <a:p>
            <a:pPr lvl="0"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    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if (age &gt;= 18 &amp;&amp; age &lt; 65) console.log('</a:t>
            </a: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Входите');</a:t>
            </a:r>
          </a:p>
          <a:p>
            <a:pPr lvl="0"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    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else if (age &lt; 18) console.log('</a:t>
            </a: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Еще рано');</a:t>
            </a:r>
          </a:p>
          <a:p>
            <a:pPr lvl="0"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    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else console.log('</a:t>
            </a: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Пенсионерам скидки');</a:t>
            </a:r>
          </a:p>
          <a:p>
            <a:pPr lvl="0"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}</a:t>
            </a:r>
          </a:p>
          <a:p>
            <a:pPr lvl="0" indent="-12700">
              <a:lnSpc>
                <a:spcPct val="150000"/>
              </a:lnSpc>
              <a:buSzPts val="2000"/>
            </a:pPr>
            <a:endParaRPr lang="ru-RU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Посмотрим в консоль.</a:t>
            </a:r>
            <a:endParaRPr lang="en-US" sz="2000" dirty="0" smtClean="0">
              <a:solidFill>
                <a:srgbClr val="FF0000"/>
              </a:solidFill>
              <a:latin typeface="Roboto"/>
              <a:ea typeface="Roboto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Функции-стрелки  </a:t>
            </a:r>
            <a:endParaRPr sz="40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63"/>
          <p:cNvSpPr txBox="1"/>
          <p:nvPr/>
        </p:nvSpPr>
        <p:spPr>
          <a:xfrm>
            <a:off x="467325" y="2743200"/>
            <a:ext cx="3060879" cy="362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let </a:t>
            </a:r>
            <a:r>
              <a:rPr lang="en-US" sz="1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foo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= () =&gt; {</a:t>
            </a:r>
          </a:p>
          <a:p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return 1;</a:t>
            </a:r>
          </a:p>
          <a:p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  <a:endParaRPr lang="ru-RU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endParaRPr lang="ru-RU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endParaRPr lang="en-US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let </a:t>
            </a:r>
            <a:r>
              <a:rPr lang="en-US" sz="1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foo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= (a) =&gt; {</a:t>
            </a:r>
          </a:p>
          <a:p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return 1;</a:t>
            </a:r>
          </a:p>
          <a:p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  <a:endParaRPr lang="ru-RU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endParaRPr lang="ru-RU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endParaRPr lang="en-US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let </a:t>
            </a:r>
            <a:r>
              <a:rPr lang="en-US" sz="1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foo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= a =&gt; {</a:t>
            </a:r>
          </a:p>
          <a:p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return 1;</a:t>
            </a:r>
          </a:p>
          <a:p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</p:txBody>
      </p:sp>
      <p:sp>
        <p:nvSpPr>
          <p:cNvPr id="9" name="Shape 163"/>
          <p:cNvSpPr txBox="1"/>
          <p:nvPr/>
        </p:nvSpPr>
        <p:spPr>
          <a:xfrm>
            <a:off x="5536781" y="2748951"/>
            <a:ext cx="3072381" cy="362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let </a:t>
            </a:r>
            <a:r>
              <a:rPr lang="en-US" sz="1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foo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= (a,</a:t>
            </a: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b) =&gt; {</a:t>
            </a:r>
          </a:p>
          <a:p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return 1;</a:t>
            </a:r>
          </a:p>
          <a:p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  <a:endParaRPr lang="ru-RU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endParaRPr lang="ru-RU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endParaRPr lang="en-US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let </a:t>
            </a:r>
            <a:r>
              <a:rPr lang="en-US" sz="1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foo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= (a,</a:t>
            </a: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b) =&gt;  1;</a:t>
            </a:r>
            <a:endParaRPr lang="ru-RU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i="0" u="none" strike="noStrike" cap="none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Задание</a:t>
            </a:r>
            <a:endParaRPr sz="4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63"/>
          <p:cNvSpPr txBox="1"/>
          <p:nvPr/>
        </p:nvSpPr>
        <p:spPr>
          <a:xfrm>
            <a:off x="467325" y="2743200"/>
            <a:ext cx="8055573" cy="362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Напишите функцию в одну строку</a:t>
            </a:r>
          </a:p>
          <a:p>
            <a:endParaRPr lang="ru-RU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function name (x, y, z) {</a:t>
            </a:r>
          </a:p>
          <a:p>
            <a:pPr>
              <a:lnSpc>
                <a:spcPct val="150000"/>
              </a:lnSpc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let res = x * y</a:t>
            </a:r>
          </a:p>
          <a:p>
            <a:pPr>
              <a:lnSpc>
                <a:spcPct val="150000"/>
              </a:lnSpc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return res - z;</a:t>
            </a:r>
          </a:p>
          <a:p>
            <a:pPr>
              <a:lnSpc>
                <a:spcPct val="150000"/>
              </a:lnSpc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</p:txBody>
      </p:sp>
    </p:spTree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Задание </a:t>
            </a:r>
            <a:r>
              <a:rPr lang="pl-PL" sz="4000" b="1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ru-RU" sz="4000" b="1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(тест)</a:t>
            </a:r>
            <a:endParaRPr sz="4000" b="1" i="0" u="none" strike="noStrike" cap="none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dirty="0" smtClean="0"/>
              <a:t>Функция должна вернуть массив из центральных элементов переданных массивов.</a:t>
            </a:r>
          </a:p>
          <a:p>
            <a:pPr>
              <a:lnSpc>
                <a:spcPct val="150000"/>
              </a:lnSpc>
            </a:pPr>
            <a:r>
              <a:rPr lang="ru-RU" sz="1800" dirty="0" smtClean="0"/>
              <a:t>Центральный элемент, это один центральный, если массив по длине непарный [1, 2, 3, 4, 5] -&gt; 3</a:t>
            </a:r>
          </a:p>
          <a:p>
            <a:pPr>
              <a:lnSpc>
                <a:spcPct val="150000"/>
              </a:lnSpc>
            </a:pPr>
            <a:r>
              <a:rPr lang="ru-RU" sz="1800" dirty="0" smtClean="0"/>
              <a:t>Центральный элемент, это пара центральных, если массив по длине парный: [1, 2, 3, 4, 5, 6] -&gt; 3, 4 </a:t>
            </a:r>
            <a:endParaRPr lang="pl-PL" sz="1800" dirty="0" smtClean="0"/>
          </a:p>
          <a:p>
            <a:endParaRPr lang="uk-UA" sz="1800" dirty="0"/>
          </a:p>
        </p:txBody>
      </p:sp>
    </p:spTree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1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Полезные ссылки</a:t>
            </a:r>
            <a:endParaRPr sz="41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12700">
              <a:lnSpc>
                <a:spcPct val="150000"/>
              </a:lnSpc>
              <a:buSzPts val="2000"/>
            </a:pP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  <a:hlinkClick r:id="rId4"/>
              </a:rPr>
              <a:t>https://learn.javascript.ru/function-expressions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lnSpc>
                <a:spcPct val="150000"/>
              </a:lnSpc>
              <a:buSzPts val="2000"/>
            </a:pPr>
            <a:r>
              <a:rPr lang="pl-PL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  <a:hlinkClick r:id="rId5"/>
              </a:rPr>
              <a:t>https://learn.javascript.ru/arrow-functions-basics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lnSpc>
                <a:spcPct val="150000"/>
              </a:lnSpc>
              <a:buSzPts val="2000"/>
            </a:pP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  <a:hlinkClick r:id="rId6"/>
              </a:rPr>
              <a:t>https://developer.mozilla.org/ru/docs/Web/JavaScript/Guide/Functions</a:t>
            </a:r>
            <a:endParaRPr lang="pl-PL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lnSpc>
                <a:spcPct val="150000"/>
              </a:lnSpc>
              <a:buSzPts val="2000"/>
            </a:pP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  <a:hlinkClick r:id="rId7"/>
              </a:rPr>
              <a:t>https://myrusakov.ru/sozdanie-funkcij-javascript.html</a:t>
            </a:r>
            <a:endParaRPr lang="pl-PL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lnSpc>
                <a:spcPct val="150000"/>
              </a:lnSpc>
              <a:buSzPts val="2000"/>
            </a:pPr>
            <a:endParaRPr lang="ru-RU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7"/>
          <p:cNvSpPr/>
          <p:nvPr/>
        </p:nvSpPr>
        <p:spPr>
          <a:xfrm>
            <a:off x="5436096" y="0"/>
            <a:ext cx="3708000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7"/>
          <p:cNvSpPr txBox="1"/>
          <p:nvPr/>
        </p:nvSpPr>
        <p:spPr>
          <a:xfrm>
            <a:off x="5970588" y="3212976"/>
            <a:ext cx="2922000" cy="3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en-US" sz="1500" b="1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ITEA</a:t>
            </a:r>
            <a:endParaRPr sz="15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ЖК “Smart House”, </a:t>
            </a:r>
            <a:r>
              <a:rPr lang="en-US" sz="1500" b="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ул</a:t>
            </a: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sz="1500" b="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Машиностроительная</a:t>
            </a: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, 41 (</a:t>
            </a:r>
            <a:r>
              <a:rPr lang="en-US" sz="1500" b="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м.Берестейская</a:t>
            </a: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5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ru-RU" sz="1500" b="0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ЖК «Корона» улица Срибнокильская,1</a:t>
            </a:r>
            <a:br>
              <a:rPr lang="ru-RU" sz="1500" b="0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500" b="0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м. Позняки</a:t>
            </a:r>
            <a:endParaRPr sz="15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+38 (044) 599-01-79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facebook.com/</a:t>
            </a:r>
            <a:r>
              <a:rPr lang="en-US" sz="1500" b="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Itea</a:t>
            </a:r>
            <a:endParaRPr sz="15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info@itea.ua</a:t>
            </a:r>
            <a:endParaRPr sz="15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en-US" sz="1500" b="1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itea.ua</a:t>
            </a:r>
            <a:endParaRPr sz="15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6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2" name="Google Shape;302;p27"/>
          <p:cNvCxnSpPr/>
          <p:nvPr/>
        </p:nvCxnSpPr>
        <p:spPr>
          <a:xfrm>
            <a:off x="5940152" y="3237967"/>
            <a:ext cx="0" cy="108000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3" name="Google Shape;303;p27"/>
          <p:cNvSpPr txBox="1"/>
          <p:nvPr/>
        </p:nvSpPr>
        <p:spPr>
          <a:xfrm>
            <a:off x="5868150" y="1935301"/>
            <a:ext cx="2880300" cy="9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2800" b="1" i="0" u="none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КОНТАКТНЫЕ </a:t>
            </a:r>
            <a:br>
              <a:rPr lang="en-US" sz="2800" b="1" i="0" u="none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2800" b="1" i="0" u="none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ДАННЫЕ</a:t>
            </a:r>
            <a:endParaRPr sz="28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27"/>
          <p:cNvSpPr/>
          <p:nvPr/>
        </p:nvSpPr>
        <p:spPr>
          <a:xfrm>
            <a:off x="5436094" y="0"/>
            <a:ext cx="45600" cy="6858000"/>
          </a:xfrm>
          <a:prstGeom prst="rect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5" name="Google Shape;305;p27"/>
          <p:cNvCxnSpPr/>
          <p:nvPr/>
        </p:nvCxnSpPr>
        <p:spPr>
          <a:xfrm>
            <a:off x="5940152" y="4627173"/>
            <a:ext cx="0" cy="100800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06" name="Google Shape;30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1224" y="669249"/>
            <a:ext cx="2119300" cy="61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7"/>
          <p:cNvPicPr preferRelativeResize="0"/>
          <p:nvPr/>
        </p:nvPicPr>
        <p:blipFill rotWithShape="1">
          <a:blip r:embed="rId4">
            <a:alphaModFix/>
          </a:blip>
          <a:srcRect r="6664"/>
          <a:stretch/>
        </p:blipFill>
        <p:spPr>
          <a:xfrm>
            <a:off x="188259" y="292258"/>
            <a:ext cx="4869516" cy="2945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" y="3237967"/>
            <a:ext cx="5420877" cy="362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0009042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Функция. Вызов.</a:t>
            </a:r>
            <a:endParaRPr sz="4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Мы просто создали функцию. </a:t>
            </a:r>
          </a:p>
          <a:p>
            <a:pPr lvl="0"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Для того, чтобы ее выполнить, функцию нужно вызвать.</a:t>
            </a:r>
          </a:p>
          <a:p>
            <a:pPr lvl="0"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Вызов функции:</a:t>
            </a:r>
          </a:p>
          <a:p>
            <a:pPr lvl="0" indent="-12700">
              <a:lnSpc>
                <a:spcPct val="150000"/>
              </a:lnSpc>
              <a:buSzPts val="2000"/>
            </a:pPr>
            <a:r>
              <a:rPr lang="en-US" sz="2000" dirty="0" err="1" smtClean="0">
                <a:solidFill>
                  <a:srgbClr val="FF0000"/>
                </a:solidFill>
                <a:latin typeface="Roboto"/>
                <a:ea typeface="Roboto"/>
                <a:cs typeface="Calibri"/>
                <a:sym typeface="Roboto"/>
              </a:rPr>
              <a:t>fooAge</a:t>
            </a:r>
            <a:r>
              <a:rPr lang="en-US" sz="2000" dirty="0" smtClean="0">
                <a:solidFill>
                  <a:srgbClr val="FF0000"/>
                </a:solidFill>
                <a:latin typeface="Roboto"/>
                <a:ea typeface="Roboto"/>
                <a:cs typeface="Calibri"/>
                <a:sym typeface="Roboto"/>
              </a:rPr>
              <a:t>()</a:t>
            </a:r>
            <a:r>
              <a:rPr lang="pl-PL" sz="2000" dirty="0" smtClean="0">
                <a:solidFill>
                  <a:srgbClr val="FF0000"/>
                </a:solidFill>
                <a:latin typeface="Roboto"/>
                <a:ea typeface="Roboto"/>
                <a:cs typeface="Calibri"/>
                <a:sym typeface="Roboto"/>
              </a:rPr>
              <a:t>; </a:t>
            </a:r>
            <a:endParaRPr lang="ru-RU" sz="2000" dirty="0" smtClean="0">
              <a:solidFill>
                <a:srgbClr val="FF0000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При вызове обязательно нужны круглые скобки, они как раз и говорят о том, что функцию нужно выполнить.</a:t>
            </a:r>
            <a:endParaRPr lang="pl-PL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console.log(</a:t>
            </a:r>
            <a:r>
              <a:rPr lang="en-US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fooAge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());</a:t>
            </a:r>
            <a:r>
              <a:rPr lang="pl-PL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	// </a:t>
            </a:r>
            <a:r>
              <a:rPr lang="uk-UA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Входите</a:t>
            </a:r>
            <a:endParaRPr lang="en-US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lnSpc>
                <a:spcPct val="150000"/>
              </a:lnSpc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console.log(</a:t>
            </a:r>
            <a:r>
              <a:rPr lang="en-US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fooAge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);</a:t>
            </a:r>
            <a:r>
              <a:rPr lang="pl-PL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	// </a:t>
            </a: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выведет тело функции</a:t>
            </a:r>
          </a:p>
          <a:p>
            <a:pPr lvl="0" indent="-12700">
              <a:lnSpc>
                <a:spcPct val="150000"/>
              </a:lnSpc>
              <a:buSzPts val="2000"/>
            </a:pPr>
            <a:endParaRPr lang="en-US" sz="2000" dirty="0" smtClean="0">
              <a:solidFill>
                <a:srgbClr val="FF0000"/>
              </a:solidFill>
              <a:latin typeface="Roboto"/>
              <a:ea typeface="Roboto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3563</TotalTime>
  <Words>3516</Words>
  <Application>Microsoft Office PowerPoint</Application>
  <PresentationFormat>Экран (4:3)</PresentationFormat>
  <Paragraphs>1049</Paragraphs>
  <Slides>84</Slides>
  <Notes>84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84</vt:i4>
      </vt:variant>
    </vt:vector>
  </HeadingPairs>
  <TitlesOfParts>
    <vt:vector size="89" baseType="lpstr">
      <vt:lpstr>Arial</vt:lpstr>
      <vt:lpstr>Roboto</vt:lpstr>
      <vt:lpstr>Calibri</vt:lpstr>
      <vt:lpstr>Noto Sans Symbols</vt:lpstr>
      <vt:lpstr>Тема Office</vt:lpstr>
      <vt:lpstr>Слайд 1</vt:lpstr>
      <vt:lpstr>Слайд 2</vt:lpstr>
      <vt:lpstr>План урока</vt:lpstr>
      <vt:lpstr>Функция</vt:lpstr>
      <vt:lpstr>Функция</vt:lpstr>
      <vt:lpstr>Функция</vt:lpstr>
      <vt:lpstr>Функция</vt:lpstr>
      <vt:lpstr>Функция</vt:lpstr>
      <vt:lpstr>Функция. Вызов.</vt:lpstr>
      <vt:lpstr>Функция. Вызов.</vt:lpstr>
      <vt:lpstr>Функция. Вызов.</vt:lpstr>
      <vt:lpstr>Семантика.</vt:lpstr>
      <vt:lpstr>Функция. Именование.</vt:lpstr>
      <vt:lpstr>Функция. Пример</vt:lpstr>
      <vt:lpstr>Параметры функции.</vt:lpstr>
      <vt:lpstr>Параметры функции.</vt:lpstr>
      <vt:lpstr>Параметры функции.</vt:lpstr>
      <vt:lpstr>Параметры функции.</vt:lpstr>
      <vt:lpstr>Параметры функции.</vt:lpstr>
      <vt:lpstr>Параметры функции.</vt:lpstr>
      <vt:lpstr>Параметры функции.</vt:lpstr>
      <vt:lpstr>Параметры функции.</vt:lpstr>
      <vt:lpstr>Параметры по умолчанию (ES5)</vt:lpstr>
      <vt:lpstr>Параметры по умолчанию (ES6)</vt:lpstr>
      <vt:lpstr>Пример</vt:lpstr>
      <vt:lpstr>Процедуры vs Функции</vt:lpstr>
      <vt:lpstr>Возврат значения</vt:lpstr>
      <vt:lpstr>Возврат значения</vt:lpstr>
      <vt:lpstr>Возврат значения (return)</vt:lpstr>
      <vt:lpstr>return</vt:lpstr>
      <vt:lpstr>Копирование</vt:lpstr>
      <vt:lpstr>Копирование</vt:lpstr>
      <vt:lpstr>Копирование</vt:lpstr>
      <vt:lpstr>alert() confirm() prompt()</vt:lpstr>
      <vt:lpstr>alert() confirm() prompt()</vt:lpstr>
      <vt:lpstr>return</vt:lpstr>
      <vt:lpstr>return</vt:lpstr>
      <vt:lpstr>return</vt:lpstr>
      <vt:lpstr>Пример return </vt:lpstr>
      <vt:lpstr>Пример return </vt:lpstr>
      <vt:lpstr>Пример return </vt:lpstr>
      <vt:lpstr>Область видимости (Scope)</vt:lpstr>
      <vt:lpstr>Область видимости (Scope)</vt:lpstr>
      <vt:lpstr>Undefined и not defined </vt:lpstr>
      <vt:lpstr>Область видимости функции</vt:lpstr>
      <vt:lpstr>Область видимости функции</vt:lpstr>
      <vt:lpstr>Область видимости функции</vt:lpstr>
      <vt:lpstr>Область видимости функции</vt:lpstr>
      <vt:lpstr>Область видимости функции</vt:lpstr>
      <vt:lpstr>Область видимости функции</vt:lpstr>
      <vt:lpstr>Область видимости функции</vt:lpstr>
      <vt:lpstr>Scope</vt:lpstr>
      <vt:lpstr>Пример</vt:lpstr>
      <vt:lpstr>Что будет в консоли?</vt:lpstr>
      <vt:lpstr>Задание 1</vt:lpstr>
      <vt:lpstr>Задание 2</vt:lpstr>
      <vt:lpstr>Задание 3</vt:lpstr>
      <vt:lpstr>Псевдомассив arguments</vt:lpstr>
      <vt:lpstr>Псевдомассив arguments</vt:lpstr>
      <vt:lpstr>Псевдомассив arguments</vt:lpstr>
      <vt:lpstr>Псевдомассив arguments</vt:lpstr>
      <vt:lpstr>Псевдомассив arguments</vt:lpstr>
      <vt:lpstr>Псевдомассив arguments</vt:lpstr>
      <vt:lpstr>Псевдомассив arguments</vt:lpstr>
      <vt:lpstr>Задание 4</vt:lpstr>
      <vt:lpstr>Анонимная функция</vt:lpstr>
      <vt:lpstr>Анонимная функция</vt:lpstr>
      <vt:lpstr>Function Expression</vt:lpstr>
      <vt:lpstr>Function Expression</vt:lpstr>
      <vt:lpstr>Function Expression</vt:lpstr>
      <vt:lpstr>Function Expression</vt:lpstr>
      <vt:lpstr>Функции-стрелки</vt:lpstr>
      <vt:lpstr>Функции-стрелки </vt:lpstr>
      <vt:lpstr>Функции-стрелки </vt:lpstr>
      <vt:lpstr>Функции-стрелки.</vt:lpstr>
      <vt:lpstr>Функции-стрелки. </vt:lpstr>
      <vt:lpstr>Функции-стрелки. </vt:lpstr>
      <vt:lpstr>Функции-стрелки. </vt:lpstr>
      <vt:lpstr>Функции-стрелки  </vt:lpstr>
      <vt:lpstr>Функции-стрелки  </vt:lpstr>
      <vt:lpstr>Задание</vt:lpstr>
      <vt:lpstr>Задание 5 (тест)</vt:lpstr>
      <vt:lpstr>Полезные ссылки</vt:lpstr>
      <vt:lpstr>Слайд 84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Karina</dc:creator>
  <cp:lastModifiedBy>Art_Line</cp:lastModifiedBy>
  <cp:revision>402</cp:revision>
  <dcterms:modified xsi:type="dcterms:W3CDTF">2021-04-08T16:57:34Z</dcterms:modified>
</cp:coreProperties>
</file>